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 id="2147483686" r:id="rId3"/>
    <p:sldMasterId id="2147483690" r:id="rId4"/>
  </p:sldMasterIdLst>
  <p:notesMasterIdLst>
    <p:notesMasterId r:id="rId20"/>
  </p:notesMasterIdLst>
  <p:sldIdLst>
    <p:sldId id="256" r:id="rId5"/>
    <p:sldId id="268" r:id="rId6"/>
    <p:sldId id="291" r:id="rId7"/>
    <p:sldId id="298" r:id="rId8"/>
    <p:sldId id="284" r:id="rId9"/>
    <p:sldId id="285" r:id="rId10"/>
    <p:sldId id="286" r:id="rId11"/>
    <p:sldId id="297" r:id="rId12"/>
    <p:sldId id="296" r:id="rId13"/>
    <p:sldId id="300" r:id="rId14"/>
    <p:sldId id="295" r:id="rId15"/>
    <p:sldId id="294" r:id="rId16"/>
    <p:sldId id="299" r:id="rId17"/>
    <p:sldId id="293" r:id="rId18"/>
    <p:sldId id="287" r:id="rId19"/>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guide id="4" orient="horz" pos="26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F1A5"/>
    <a:srgbClr val="8FE329"/>
    <a:srgbClr val="171B65"/>
    <a:srgbClr val="CE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0A15C55-8517-42AA-B614-E9B94910E393}">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9" autoAdjust="0"/>
    <p:restoredTop sz="50000" autoAdjust="0"/>
  </p:normalViewPr>
  <p:slideViewPr>
    <p:cSldViewPr snapToGrid="0" showGuides="1">
      <p:cViewPr varScale="1">
        <p:scale>
          <a:sx n="30" d="100"/>
          <a:sy n="30" d="100"/>
        </p:scale>
        <p:origin x="2264" y="176"/>
      </p:cViewPr>
      <p:guideLst>
        <p:guide pos="3840"/>
        <p:guide orient="horz" pos="2160"/>
        <p:guide orient="horz" pos="2623"/>
      </p:guideLst>
    </p:cSldViewPr>
  </p:slideViewPr>
  <p:notesTextViewPr>
    <p:cViewPr>
      <p:scale>
        <a:sx n="130" d="100"/>
        <a:sy n="13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45DFFC-E896-4287-A4EE-A2AFDCAA285E}"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uk-UA"/>
        </a:p>
      </dgm:t>
    </dgm:pt>
    <dgm:pt modelId="{C75FBBED-B146-43D9-84C4-E33AAE9C4915}">
      <dgm:prSet phldrT="[Text]" custT="1"/>
      <dgm:spPr/>
      <dgm:t>
        <a:bodyPr/>
        <a:lstStyle/>
        <a:p>
          <a:r>
            <a:rPr lang="en-US" sz="2700" dirty="0"/>
            <a:t>Requirements</a:t>
          </a:r>
          <a:endParaRPr lang="uk-UA" sz="2700" dirty="0"/>
        </a:p>
      </dgm:t>
    </dgm:pt>
    <dgm:pt modelId="{52A1299C-47F5-407C-88E0-983BCFDF412A}" type="parTrans" cxnId="{1DF7A65E-40D1-4EEF-BBA3-656D6D70ADD7}">
      <dgm:prSet/>
      <dgm:spPr/>
      <dgm:t>
        <a:bodyPr/>
        <a:lstStyle/>
        <a:p>
          <a:endParaRPr lang="uk-UA"/>
        </a:p>
      </dgm:t>
    </dgm:pt>
    <dgm:pt modelId="{EBB2DF13-6895-4FE8-AFE8-711D5DB7ED4B}" type="sibTrans" cxnId="{1DF7A65E-40D1-4EEF-BBA3-656D6D70ADD7}">
      <dgm:prSet/>
      <dgm:spPr/>
      <dgm:t>
        <a:bodyPr/>
        <a:lstStyle/>
        <a:p>
          <a:endParaRPr lang="uk-UA"/>
        </a:p>
      </dgm:t>
    </dgm:pt>
    <dgm:pt modelId="{B0833E9A-9262-4817-8E80-5328C6001D40}">
      <dgm:prSet phldrT="[Text]"/>
      <dgm:spPr/>
      <dgm:t>
        <a:bodyPr/>
        <a:lstStyle/>
        <a:p>
          <a:r>
            <a:rPr lang="en-US" dirty="0"/>
            <a:t>Project Planning</a:t>
          </a:r>
          <a:endParaRPr lang="uk-UA" dirty="0"/>
        </a:p>
      </dgm:t>
    </dgm:pt>
    <dgm:pt modelId="{82FA1809-99FB-4FC5-A922-396C6DFABCA8}" type="parTrans" cxnId="{776F4668-B14B-4A61-AC76-B57271372654}">
      <dgm:prSet/>
      <dgm:spPr/>
      <dgm:t>
        <a:bodyPr/>
        <a:lstStyle/>
        <a:p>
          <a:endParaRPr lang="uk-UA"/>
        </a:p>
      </dgm:t>
    </dgm:pt>
    <dgm:pt modelId="{51FBCEC8-1BD5-4817-BA78-D3A3AE1AAF27}" type="sibTrans" cxnId="{776F4668-B14B-4A61-AC76-B57271372654}">
      <dgm:prSet/>
      <dgm:spPr/>
      <dgm:t>
        <a:bodyPr/>
        <a:lstStyle/>
        <a:p>
          <a:endParaRPr lang="uk-UA"/>
        </a:p>
      </dgm:t>
    </dgm:pt>
    <dgm:pt modelId="{7EE1B7C0-1CCF-4027-B5FF-352B795CEDDF}">
      <dgm:prSet phldrT="[Text]"/>
      <dgm:spPr/>
      <dgm:t>
        <a:bodyPr/>
        <a:lstStyle/>
        <a:p>
          <a:r>
            <a:rPr lang="en-US" dirty="0"/>
            <a:t>Design and coding</a:t>
          </a:r>
          <a:endParaRPr lang="uk-UA" dirty="0"/>
        </a:p>
      </dgm:t>
    </dgm:pt>
    <dgm:pt modelId="{631F9A51-2D99-43D6-A1D4-93A1A6A75362}" type="parTrans" cxnId="{EA34D553-0125-403F-B30B-0CB526EF83C9}">
      <dgm:prSet/>
      <dgm:spPr/>
      <dgm:t>
        <a:bodyPr/>
        <a:lstStyle/>
        <a:p>
          <a:endParaRPr lang="uk-UA"/>
        </a:p>
      </dgm:t>
    </dgm:pt>
    <dgm:pt modelId="{521440BD-69BC-43B1-89AB-30E6C2E2E5E6}" type="sibTrans" cxnId="{EA34D553-0125-403F-B30B-0CB526EF83C9}">
      <dgm:prSet/>
      <dgm:spPr/>
      <dgm:t>
        <a:bodyPr/>
        <a:lstStyle/>
        <a:p>
          <a:endParaRPr lang="uk-UA"/>
        </a:p>
      </dgm:t>
    </dgm:pt>
    <dgm:pt modelId="{7126F6BD-13C5-484E-A00F-FBEEA1A45CAA}">
      <dgm:prSet phldrT="[Text]"/>
      <dgm:spPr/>
      <dgm:t>
        <a:bodyPr/>
        <a:lstStyle/>
        <a:p>
          <a:r>
            <a:rPr lang="en-US" dirty="0"/>
            <a:t>Testing</a:t>
          </a:r>
          <a:endParaRPr lang="uk-UA" dirty="0"/>
        </a:p>
      </dgm:t>
    </dgm:pt>
    <dgm:pt modelId="{5F71451F-35AE-4483-A194-29A483051D30}" type="parTrans" cxnId="{B29F9EB9-8ABC-483F-BE0C-9405E62013C5}">
      <dgm:prSet/>
      <dgm:spPr/>
      <dgm:t>
        <a:bodyPr/>
        <a:lstStyle/>
        <a:p>
          <a:endParaRPr lang="uk-UA"/>
        </a:p>
      </dgm:t>
    </dgm:pt>
    <dgm:pt modelId="{4F61F41B-55AD-46C3-B521-479400AC56D7}" type="sibTrans" cxnId="{B29F9EB9-8ABC-483F-BE0C-9405E62013C5}">
      <dgm:prSet/>
      <dgm:spPr/>
      <dgm:t>
        <a:bodyPr/>
        <a:lstStyle/>
        <a:p>
          <a:endParaRPr lang="uk-UA"/>
        </a:p>
      </dgm:t>
    </dgm:pt>
    <dgm:pt modelId="{189A2E64-7F75-4D4A-840A-37D27E8409AF}">
      <dgm:prSet phldrT="[Text]"/>
      <dgm:spPr/>
      <dgm:t>
        <a:bodyPr/>
        <a:lstStyle/>
        <a:p>
          <a:r>
            <a:rPr lang="en-US" dirty="0"/>
            <a:t>User Documentation</a:t>
          </a:r>
          <a:endParaRPr lang="uk-UA" dirty="0"/>
        </a:p>
      </dgm:t>
    </dgm:pt>
    <dgm:pt modelId="{D380C9CC-39A8-442D-A5E6-A3C8D51C7821}" type="parTrans" cxnId="{55461072-BDBD-4F42-9195-152336BFA023}">
      <dgm:prSet/>
      <dgm:spPr/>
      <dgm:t>
        <a:bodyPr/>
        <a:lstStyle/>
        <a:p>
          <a:endParaRPr lang="uk-UA"/>
        </a:p>
      </dgm:t>
    </dgm:pt>
    <dgm:pt modelId="{54DABA51-994A-4577-972F-32E77FB3352E}" type="sibTrans" cxnId="{55461072-BDBD-4F42-9195-152336BFA023}">
      <dgm:prSet/>
      <dgm:spPr/>
      <dgm:t>
        <a:bodyPr/>
        <a:lstStyle/>
        <a:p>
          <a:endParaRPr lang="uk-UA"/>
        </a:p>
      </dgm:t>
    </dgm:pt>
    <dgm:pt modelId="{E6897B9E-96A8-4A56-94FE-0382C9B8F16E}">
      <dgm:prSet phldrT="[Text]"/>
      <dgm:spPr/>
      <dgm:t>
        <a:bodyPr/>
        <a:lstStyle/>
        <a:p>
          <a:r>
            <a:rPr lang="en-US" b="0" i="0" dirty="0"/>
            <a:t>Deployment</a:t>
          </a:r>
          <a:endParaRPr lang="uk-UA" b="0" dirty="0"/>
        </a:p>
      </dgm:t>
    </dgm:pt>
    <dgm:pt modelId="{59467421-482B-492C-B2D8-981DEBCCF178}" type="parTrans" cxnId="{E03B72D9-3D5C-4D6A-826C-EDE6E8FDBCDC}">
      <dgm:prSet/>
      <dgm:spPr/>
      <dgm:t>
        <a:bodyPr/>
        <a:lstStyle/>
        <a:p>
          <a:endParaRPr lang="en-US"/>
        </a:p>
      </dgm:t>
    </dgm:pt>
    <dgm:pt modelId="{63AEAACC-27DA-4535-B499-0D753C5F956D}" type="sibTrans" cxnId="{E03B72D9-3D5C-4D6A-826C-EDE6E8FDBCDC}">
      <dgm:prSet/>
      <dgm:spPr/>
      <dgm:t>
        <a:bodyPr/>
        <a:lstStyle/>
        <a:p>
          <a:endParaRPr lang="en-US"/>
        </a:p>
      </dgm:t>
    </dgm:pt>
    <dgm:pt modelId="{FA61E64A-FAB6-4E73-8E51-744E81AAA303}" type="pres">
      <dgm:prSet presAssocID="{8745DFFC-E896-4287-A4EE-A2AFDCAA285E}" presName="cycle" presStyleCnt="0">
        <dgm:presLayoutVars>
          <dgm:chMax val="1"/>
          <dgm:dir/>
          <dgm:animLvl val="ctr"/>
          <dgm:resizeHandles val="exact"/>
        </dgm:presLayoutVars>
      </dgm:prSet>
      <dgm:spPr/>
    </dgm:pt>
    <dgm:pt modelId="{D37BF5AF-2E5B-432F-8492-815166D5F0C2}" type="pres">
      <dgm:prSet presAssocID="{C75FBBED-B146-43D9-84C4-E33AAE9C4915}" presName="centerShape" presStyleLbl="node0" presStyleIdx="0" presStyleCnt="1" custScaleX="159845"/>
      <dgm:spPr/>
    </dgm:pt>
    <dgm:pt modelId="{D24B1E62-6942-42CC-BA28-3CF45F0F9EC3}" type="pres">
      <dgm:prSet presAssocID="{82FA1809-99FB-4FC5-A922-396C6DFABCA8}" presName="parTrans" presStyleLbl="bgSibTrans2D1" presStyleIdx="0" presStyleCnt="5" custAng="10827886" custScaleX="36494" custLinFactNeighborX="34948" custLinFactNeighborY="12491"/>
      <dgm:spPr/>
    </dgm:pt>
    <dgm:pt modelId="{9668CB0A-9AAD-4742-BC09-E8E20EF43EC9}" type="pres">
      <dgm:prSet presAssocID="{B0833E9A-9262-4817-8E80-5328C6001D40}" presName="node" presStyleLbl="node1" presStyleIdx="0" presStyleCnt="5" custRadScaleRad="120380" custRadScaleInc="-8032">
        <dgm:presLayoutVars>
          <dgm:bulletEnabled val="1"/>
        </dgm:presLayoutVars>
      </dgm:prSet>
      <dgm:spPr/>
    </dgm:pt>
    <dgm:pt modelId="{D5EC680E-A25B-4EBC-86F9-E6F755BAA525}" type="pres">
      <dgm:prSet presAssocID="{631F9A51-2D99-43D6-A1D4-93A1A6A75362}" presName="parTrans" presStyleLbl="bgSibTrans2D1" presStyleIdx="1" presStyleCnt="5" custAng="16236735" custFlipHor="1" custScaleX="47183" custLinFactNeighborX="376" custLinFactNeighborY="91966"/>
      <dgm:spPr/>
    </dgm:pt>
    <dgm:pt modelId="{88513A69-C30E-49B8-81CE-D5FD418D6021}" type="pres">
      <dgm:prSet presAssocID="{7EE1B7C0-1CCF-4027-B5FF-352B795CEDDF}" presName="node" presStyleLbl="node1" presStyleIdx="1" presStyleCnt="5" custRadScaleRad="102964" custRadScaleInc="96">
        <dgm:presLayoutVars>
          <dgm:bulletEnabled val="1"/>
        </dgm:presLayoutVars>
      </dgm:prSet>
      <dgm:spPr/>
    </dgm:pt>
    <dgm:pt modelId="{2B366430-65D7-4CFE-8F78-3A4E210B4400}" type="pres">
      <dgm:prSet presAssocID="{5F71451F-35AE-4483-A194-29A483051D30}" presName="parTrans" presStyleLbl="bgSibTrans2D1" presStyleIdx="2" presStyleCnt="5" custAng="10829210" custScaleX="50990" custLinFactNeighborX="-558" custLinFactNeighborY="83780"/>
      <dgm:spPr/>
    </dgm:pt>
    <dgm:pt modelId="{0FEC7F30-810D-4038-9231-3140C2B70FB4}" type="pres">
      <dgm:prSet presAssocID="{7126F6BD-13C5-484E-A00F-FBEEA1A45CAA}" presName="node" presStyleLbl="node1" presStyleIdx="2" presStyleCnt="5">
        <dgm:presLayoutVars>
          <dgm:bulletEnabled val="1"/>
        </dgm:presLayoutVars>
      </dgm:prSet>
      <dgm:spPr/>
    </dgm:pt>
    <dgm:pt modelId="{09328DC3-5BC7-4B90-858C-A9F9AC80FE23}" type="pres">
      <dgm:prSet presAssocID="{59467421-482B-492C-B2D8-981DEBCCF178}" presName="parTrans" presStyleLbl="bgSibTrans2D1" presStyleIdx="3" presStyleCnt="5" custAng="10763991" custScaleX="45647" custLinFactNeighborX="-8551" custLinFactNeighborY="83311"/>
      <dgm:spPr/>
    </dgm:pt>
    <dgm:pt modelId="{AF12041F-A263-4E85-8AD0-BE82E233A3AC}" type="pres">
      <dgm:prSet presAssocID="{E6897B9E-96A8-4A56-94FE-0382C9B8F16E}" presName="node" presStyleLbl="node1" presStyleIdx="3" presStyleCnt="5">
        <dgm:presLayoutVars>
          <dgm:bulletEnabled val="1"/>
        </dgm:presLayoutVars>
      </dgm:prSet>
      <dgm:spPr/>
    </dgm:pt>
    <dgm:pt modelId="{171726EA-2BB9-4482-BC8E-4001F5E0A59A}" type="pres">
      <dgm:prSet presAssocID="{D380C9CC-39A8-442D-A5E6-A3C8D51C7821}" presName="parTrans" presStyleLbl="bgSibTrans2D1" presStyleIdx="4" presStyleCnt="5" custAng="10776639" custScaleX="39180" custLinFactNeighborX="-34646" custLinFactNeighborY="13378"/>
      <dgm:spPr/>
    </dgm:pt>
    <dgm:pt modelId="{0D0EBA2B-BB17-4E0E-A5B6-CB592B126A9D}" type="pres">
      <dgm:prSet presAssocID="{189A2E64-7F75-4D4A-840A-37D27E8409AF}" presName="node" presStyleLbl="node1" presStyleIdx="4" presStyleCnt="5" custRadScaleRad="125862" custRadScaleInc="9148">
        <dgm:presLayoutVars>
          <dgm:bulletEnabled val="1"/>
        </dgm:presLayoutVars>
      </dgm:prSet>
      <dgm:spPr/>
    </dgm:pt>
  </dgm:ptLst>
  <dgm:cxnLst>
    <dgm:cxn modelId="{66F24B16-007F-4D78-B69C-B24C79B27B55}" type="presOf" srcId="{7EE1B7C0-1CCF-4027-B5FF-352B795CEDDF}" destId="{88513A69-C30E-49B8-81CE-D5FD418D6021}" srcOrd="0" destOrd="0" presId="urn:microsoft.com/office/officeart/2005/8/layout/radial4"/>
    <dgm:cxn modelId="{86A9EE1A-CCF5-4655-BC13-FF5B8847FEC4}" type="presOf" srcId="{8745DFFC-E896-4287-A4EE-A2AFDCAA285E}" destId="{FA61E64A-FAB6-4E73-8E51-744E81AAA303}" srcOrd="0" destOrd="0" presId="urn:microsoft.com/office/officeart/2005/8/layout/radial4"/>
    <dgm:cxn modelId="{61DE4322-8C0C-423E-99C2-831CD02F13DC}" type="presOf" srcId="{5F71451F-35AE-4483-A194-29A483051D30}" destId="{2B366430-65D7-4CFE-8F78-3A4E210B4400}" srcOrd="0" destOrd="0" presId="urn:microsoft.com/office/officeart/2005/8/layout/radial4"/>
    <dgm:cxn modelId="{31D0C432-4B80-4094-B3D7-A3BB31CB35AE}" type="presOf" srcId="{59467421-482B-492C-B2D8-981DEBCCF178}" destId="{09328DC3-5BC7-4B90-858C-A9F9AC80FE23}" srcOrd="0" destOrd="0" presId="urn:microsoft.com/office/officeart/2005/8/layout/radial4"/>
    <dgm:cxn modelId="{1AC30339-3285-406D-892D-84E95243F81F}" type="presOf" srcId="{631F9A51-2D99-43D6-A1D4-93A1A6A75362}" destId="{D5EC680E-A25B-4EBC-86F9-E6F755BAA525}" srcOrd="0" destOrd="0" presId="urn:microsoft.com/office/officeart/2005/8/layout/radial4"/>
    <dgm:cxn modelId="{EA34D553-0125-403F-B30B-0CB526EF83C9}" srcId="{C75FBBED-B146-43D9-84C4-E33AAE9C4915}" destId="{7EE1B7C0-1CCF-4027-B5FF-352B795CEDDF}" srcOrd="1" destOrd="0" parTransId="{631F9A51-2D99-43D6-A1D4-93A1A6A75362}" sibTransId="{521440BD-69BC-43B1-89AB-30E6C2E2E5E6}"/>
    <dgm:cxn modelId="{1DF7A65E-40D1-4EEF-BBA3-656D6D70ADD7}" srcId="{8745DFFC-E896-4287-A4EE-A2AFDCAA285E}" destId="{C75FBBED-B146-43D9-84C4-E33AAE9C4915}" srcOrd="0" destOrd="0" parTransId="{52A1299C-47F5-407C-88E0-983BCFDF412A}" sibTransId="{EBB2DF13-6895-4FE8-AFE8-711D5DB7ED4B}"/>
    <dgm:cxn modelId="{776F4668-B14B-4A61-AC76-B57271372654}" srcId="{C75FBBED-B146-43D9-84C4-E33AAE9C4915}" destId="{B0833E9A-9262-4817-8E80-5328C6001D40}" srcOrd="0" destOrd="0" parTransId="{82FA1809-99FB-4FC5-A922-396C6DFABCA8}" sibTransId="{51FBCEC8-1BD5-4817-BA78-D3A3AE1AAF27}"/>
    <dgm:cxn modelId="{55461072-BDBD-4F42-9195-152336BFA023}" srcId="{C75FBBED-B146-43D9-84C4-E33AAE9C4915}" destId="{189A2E64-7F75-4D4A-840A-37D27E8409AF}" srcOrd="4" destOrd="0" parTransId="{D380C9CC-39A8-442D-A5E6-A3C8D51C7821}" sibTransId="{54DABA51-994A-4577-972F-32E77FB3352E}"/>
    <dgm:cxn modelId="{0F53E883-CE95-4430-9999-2DED4B981B28}" type="presOf" srcId="{B0833E9A-9262-4817-8E80-5328C6001D40}" destId="{9668CB0A-9AAD-4742-BC09-E8E20EF43EC9}" srcOrd="0" destOrd="0" presId="urn:microsoft.com/office/officeart/2005/8/layout/radial4"/>
    <dgm:cxn modelId="{8CE83FA8-1DD9-4786-AD53-CCE34FC6FCBE}" type="presOf" srcId="{D380C9CC-39A8-442D-A5E6-A3C8D51C7821}" destId="{171726EA-2BB9-4482-BC8E-4001F5E0A59A}" srcOrd="0" destOrd="0" presId="urn:microsoft.com/office/officeart/2005/8/layout/radial4"/>
    <dgm:cxn modelId="{B86F86AD-C34E-4452-97FD-54DC79640E13}" type="presOf" srcId="{7126F6BD-13C5-484E-A00F-FBEEA1A45CAA}" destId="{0FEC7F30-810D-4038-9231-3140C2B70FB4}" srcOrd="0" destOrd="0" presId="urn:microsoft.com/office/officeart/2005/8/layout/radial4"/>
    <dgm:cxn modelId="{B29F9EB9-8ABC-483F-BE0C-9405E62013C5}" srcId="{C75FBBED-B146-43D9-84C4-E33AAE9C4915}" destId="{7126F6BD-13C5-484E-A00F-FBEEA1A45CAA}" srcOrd="2" destOrd="0" parTransId="{5F71451F-35AE-4483-A194-29A483051D30}" sibTransId="{4F61F41B-55AD-46C3-B521-479400AC56D7}"/>
    <dgm:cxn modelId="{57B917CD-AC4C-4BDB-9D41-98B31BF00629}" type="presOf" srcId="{C75FBBED-B146-43D9-84C4-E33AAE9C4915}" destId="{D37BF5AF-2E5B-432F-8492-815166D5F0C2}" srcOrd="0" destOrd="0" presId="urn:microsoft.com/office/officeart/2005/8/layout/radial4"/>
    <dgm:cxn modelId="{867046D7-1453-4272-B5BD-55DFA2C6D11C}" type="presOf" srcId="{189A2E64-7F75-4D4A-840A-37D27E8409AF}" destId="{0D0EBA2B-BB17-4E0E-A5B6-CB592B126A9D}" srcOrd="0" destOrd="0" presId="urn:microsoft.com/office/officeart/2005/8/layout/radial4"/>
    <dgm:cxn modelId="{E03B72D9-3D5C-4D6A-826C-EDE6E8FDBCDC}" srcId="{C75FBBED-B146-43D9-84C4-E33AAE9C4915}" destId="{E6897B9E-96A8-4A56-94FE-0382C9B8F16E}" srcOrd="3" destOrd="0" parTransId="{59467421-482B-492C-B2D8-981DEBCCF178}" sibTransId="{63AEAACC-27DA-4535-B499-0D753C5F956D}"/>
    <dgm:cxn modelId="{7F1BFDDD-65BE-4F12-A74B-9455F5460F66}" type="presOf" srcId="{E6897B9E-96A8-4A56-94FE-0382C9B8F16E}" destId="{AF12041F-A263-4E85-8AD0-BE82E233A3AC}" srcOrd="0" destOrd="0" presId="urn:microsoft.com/office/officeart/2005/8/layout/radial4"/>
    <dgm:cxn modelId="{F5B185E3-666C-48E6-9AC5-5EBBA2313B7E}" type="presOf" srcId="{82FA1809-99FB-4FC5-A922-396C6DFABCA8}" destId="{D24B1E62-6942-42CC-BA28-3CF45F0F9EC3}" srcOrd="0" destOrd="0" presId="urn:microsoft.com/office/officeart/2005/8/layout/radial4"/>
    <dgm:cxn modelId="{D5426236-E0B2-4958-84A6-7E86D2E6874A}" type="presParOf" srcId="{FA61E64A-FAB6-4E73-8E51-744E81AAA303}" destId="{D37BF5AF-2E5B-432F-8492-815166D5F0C2}" srcOrd="0" destOrd="0" presId="urn:microsoft.com/office/officeart/2005/8/layout/radial4"/>
    <dgm:cxn modelId="{05BC7601-AAA5-4E67-82FC-F43A2AA8FCAC}" type="presParOf" srcId="{FA61E64A-FAB6-4E73-8E51-744E81AAA303}" destId="{D24B1E62-6942-42CC-BA28-3CF45F0F9EC3}" srcOrd="1" destOrd="0" presId="urn:microsoft.com/office/officeart/2005/8/layout/radial4"/>
    <dgm:cxn modelId="{FE47D573-2C88-4C7A-9604-003D02D29850}" type="presParOf" srcId="{FA61E64A-FAB6-4E73-8E51-744E81AAA303}" destId="{9668CB0A-9AAD-4742-BC09-E8E20EF43EC9}" srcOrd="2" destOrd="0" presId="urn:microsoft.com/office/officeart/2005/8/layout/radial4"/>
    <dgm:cxn modelId="{39D1D111-56A0-4FA4-B410-194890744BED}" type="presParOf" srcId="{FA61E64A-FAB6-4E73-8E51-744E81AAA303}" destId="{D5EC680E-A25B-4EBC-86F9-E6F755BAA525}" srcOrd="3" destOrd="0" presId="urn:microsoft.com/office/officeart/2005/8/layout/radial4"/>
    <dgm:cxn modelId="{87A236A6-5020-44C9-9D8E-9CA2A4A12C53}" type="presParOf" srcId="{FA61E64A-FAB6-4E73-8E51-744E81AAA303}" destId="{88513A69-C30E-49B8-81CE-D5FD418D6021}" srcOrd="4" destOrd="0" presId="urn:microsoft.com/office/officeart/2005/8/layout/radial4"/>
    <dgm:cxn modelId="{017C0ADB-3539-4917-8438-8E19C36F0D15}" type="presParOf" srcId="{FA61E64A-FAB6-4E73-8E51-744E81AAA303}" destId="{2B366430-65D7-4CFE-8F78-3A4E210B4400}" srcOrd="5" destOrd="0" presId="urn:microsoft.com/office/officeart/2005/8/layout/radial4"/>
    <dgm:cxn modelId="{5FEFA80B-6CD2-4AD9-A5E6-282EA3D4D156}" type="presParOf" srcId="{FA61E64A-FAB6-4E73-8E51-744E81AAA303}" destId="{0FEC7F30-810D-4038-9231-3140C2B70FB4}" srcOrd="6" destOrd="0" presId="urn:microsoft.com/office/officeart/2005/8/layout/radial4"/>
    <dgm:cxn modelId="{32314E10-00DF-474F-BF9E-618A108A9531}" type="presParOf" srcId="{FA61E64A-FAB6-4E73-8E51-744E81AAA303}" destId="{09328DC3-5BC7-4B90-858C-A9F9AC80FE23}" srcOrd="7" destOrd="0" presId="urn:microsoft.com/office/officeart/2005/8/layout/radial4"/>
    <dgm:cxn modelId="{85441854-3D63-4131-924B-DEBEA27510DE}" type="presParOf" srcId="{FA61E64A-FAB6-4E73-8E51-744E81AAA303}" destId="{AF12041F-A263-4E85-8AD0-BE82E233A3AC}" srcOrd="8" destOrd="0" presId="urn:microsoft.com/office/officeart/2005/8/layout/radial4"/>
    <dgm:cxn modelId="{B80FC2FB-499B-4C44-A5A2-9127721B95DB}" type="presParOf" srcId="{FA61E64A-FAB6-4E73-8E51-744E81AAA303}" destId="{171726EA-2BB9-4482-BC8E-4001F5E0A59A}" srcOrd="9" destOrd="0" presId="urn:microsoft.com/office/officeart/2005/8/layout/radial4"/>
    <dgm:cxn modelId="{49F3680D-6B9C-4CB8-BAF0-188BC8C7EC02}" type="presParOf" srcId="{FA61E64A-FAB6-4E73-8E51-744E81AAA303}" destId="{0D0EBA2B-BB17-4E0E-A5B6-CB592B126A9D}" srcOrd="10"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BF5AF-2E5B-432F-8492-815166D5F0C2}">
      <dsp:nvSpPr>
        <dsp:cNvPr id="0" name=""/>
        <dsp:cNvSpPr/>
      </dsp:nvSpPr>
      <dsp:spPr>
        <a:xfrm>
          <a:off x="3142372" y="2599980"/>
          <a:ext cx="3077916" cy="19255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Requirements</a:t>
          </a:r>
          <a:endParaRPr lang="uk-UA" sz="2700" kern="1200" dirty="0"/>
        </a:p>
      </dsp:txBody>
      <dsp:txXfrm>
        <a:off x="3593122" y="2881972"/>
        <a:ext cx="2176416" cy="1361578"/>
      </dsp:txXfrm>
    </dsp:sp>
    <dsp:sp modelId="{D24B1E62-6942-42CC-BA28-3CF45F0F9EC3}">
      <dsp:nvSpPr>
        <dsp:cNvPr id="0" name=""/>
        <dsp:cNvSpPr/>
      </dsp:nvSpPr>
      <dsp:spPr>
        <a:xfrm rot="21454395">
          <a:off x="2456740" y="3484200"/>
          <a:ext cx="645451" cy="54878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68CB0A-9AAD-4742-BC09-E8E20EF43EC9}">
      <dsp:nvSpPr>
        <dsp:cNvPr id="0" name=""/>
        <dsp:cNvSpPr/>
      </dsp:nvSpPr>
      <dsp:spPr>
        <a:xfrm>
          <a:off x="363516" y="3002940"/>
          <a:ext cx="1829284" cy="14634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a:t>Project Planning</a:t>
          </a:r>
          <a:endParaRPr lang="uk-UA" sz="1900" kern="1200" dirty="0"/>
        </a:p>
      </dsp:txBody>
      <dsp:txXfrm>
        <a:off x="406378" y="3045802"/>
        <a:ext cx="1743560" cy="1377703"/>
      </dsp:txXfrm>
    </dsp:sp>
    <dsp:sp modelId="{D5EC680E-A25B-4EBC-86F9-E6F755BAA525}">
      <dsp:nvSpPr>
        <dsp:cNvPr id="0" name=""/>
        <dsp:cNvSpPr/>
      </dsp:nvSpPr>
      <dsp:spPr>
        <a:xfrm rot="13461191" flipH="1">
          <a:off x="2823307" y="2319501"/>
          <a:ext cx="784984" cy="54878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8513A69-C30E-49B8-81CE-D5FD418D6021}">
      <dsp:nvSpPr>
        <dsp:cNvPr id="0" name=""/>
        <dsp:cNvSpPr/>
      </dsp:nvSpPr>
      <dsp:spPr>
        <a:xfrm>
          <a:off x="1707049" y="768922"/>
          <a:ext cx="1829284" cy="14634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a:t>Design and coding</a:t>
          </a:r>
          <a:endParaRPr lang="uk-UA" sz="1900" kern="1200" dirty="0"/>
        </a:p>
      </dsp:txBody>
      <dsp:txXfrm>
        <a:off x="1749911" y="811784"/>
        <a:ext cx="1743560" cy="1377703"/>
      </dsp:txXfrm>
    </dsp:sp>
    <dsp:sp modelId="{2B366430-65D7-4CFE-8F78-3A4E210B4400}">
      <dsp:nvSpPr>
        <dsp:cNvPr id="0" name=""/>
        <dsp:cNvSpPr/>
      </dsp:nvSpPr>
      <dsp:spPr>
        <a:xfrm rot="5429210">
          <a:off x="4221465" y="1800070"/>
          <a:ext cx="900032" cy="54878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EC7F30-810D-4038-9231-3140C2B70FB4}">
      <dsp:nvSpPr>
        <dsp:cNvPr id="0" name=""/>
        <dsp:cNvSpPr/>
      </dsp:nvSpPr>
      <dsp:spPr>
        <a:xfrm>
          <a:off x="3766688" y="419"/>
          <a:ext cx="1829284" cy="14634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a:t>Testing</a:t>
          </a:r>
          <a:endParaRPr lang="uk-UA" sz="1900" kern="1200" dirty="0"/>
        </a:p>
      </dsp:txBody>
      <dsp:txXfrm>
        <a:off x="3809550" y="43281"/>
        <a:ext cx="1743560" cy="1377703"/>
      </dsp:txXfrm>
    </dsp:sp>
    <dsp:sp modelId="{09328DC3-5BC7-4B90-858C-A9F9AC80FE23}">
      <dsp:nvSpPr>
        <dsp:cNvPr id="0" name=""/>
        <dsp:cNvSpPr/>
      </dsp:nvSpPr>
      <dsp:spPr>
        <a:xfrm rot="8063991">
          <a:off x="5625800" y="2304085"/>
          <a:ext cx="723107" cy="54878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12041F-A263-4E85-8AD0-BE82E233A3AC}">
      <dsp:nvSpPr>
        <dsp:cNvPr id="0" name=""/>
        <dsp:cNvSpPr/>
      </dsp:nvSpPr>
      <dsp:spPr>
        <a:xfrm>
          <a:off x="5768244" y="829491"/>
          <a:ext cx="1829284" cy="14634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b="0" i="0" kern="1200" dirty="0"/>
            <a:t>Deployment</a:t>
          </a:r>
          <a:endParaRPr lang="uk-UA" sz="1900" b="0" kern="1200" dirty="0"/>
        </a:p>
      </dsp:txBody>
      <dsp:txXfrm>
        <a:off x="5811106" y="872353"/>
        <a:ext cx="1743560" cy="1377703"/>
      </dsp:txXfrm>
    </dsp:sp>
    <dsp:sp modelId="{171726EA-2BB9-4482-BC8E-4001F5E0A59A}">
      <dsp:nvSpPr>
        <dsp:cNvPr id="0" name=""/>
        <dsp:cNvSpPr/>
      </dsp:nvSpPr>
      <dsp:spPr>
        <a:xfrm rot="10974236">
          <a:off x="6242407" y="3511412"/>
          <a:ext cx="750743" cy="54878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0EBA2B-BB17-4E0E-A5B6-CB592B126A9D}">
      <dsp:nvSpPr>
        <dsp:cNvPr id="0" name=""/>
        <dsp:cNvSpPr/>
      </dsp:nvSpPr>
      <dsp:spPr>
        <a:xfrm>
          <a:off x="7323489" y="3035713"/>
          <a:ext cx="1829284" cy="14634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a:t>User Documentation</a:t>
          </a:r>
          <a:endParaRPr lang="uk-UA" sz="1900" kern="1200" dirty="0"/>
        </a:p>
      </dsp:txBody>
      <dsp:txXfrm>
        <a:off x="7366351" y="3078575"/>
        <a:ext cx="1743560" cy="1377703"/>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528606-C59B-4CF8-AD4B-B18A73BA05E3}" type="datetimeFigureOut">
              <a:rPr lang="en-US" smtClean="0"/>
              <a:t>9/3/19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34F22-4C54-44F7-BA36-156EB68FF09E}" type="slidenum">
              <a:rPr lang="en-US" smtClean="0"/>
              <a:t>‹#›</a:t>
            </a:fld>
            <a:endParaRPr lang="en-US"/>
          </a:p>
        </p:txBody>
      </p:sp>
    </p:spTree>
    <p:extLst>
      <p:ext uri="{BB962C8B-B14F-4D97-AF65-F5344CB8AC3E}">
        <p14:creationId xmlns:p14="http://schemas.microsoft.com/office/powerpoint/2010/main" val="3276675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Доброго</a:t>
            </a:r>
            <a:r>
              <a:rPr lang="uk-UA" baseline="0" dirty="0"/>
              <a:t> дня</a:t>
            </a:r>
            <a:r>
              <a:rPr lang="uk-UA" dirty="0"/>
              <a:t>!</a:t>
            </a:r>
            <a:endParaRPr lang="en-US" altLang="en-US" dirty="0"/>
          </a:p>
          <a:p>
            <a:r>
              <a:rPr lang="uk-UA" altLang="en-US" dirty="0"/>
              <a:t>Вітаю вас у першому модулі курсу</a:t>
            </a:r>
            <a:r>
              <a:rPr lang="en-US" altLang="en-US" dirty="0"/>
              <a:t> </a:t>
            </a:r>
            <a:r>
              <a:rPr lang="uk-UA" altLang="en-US" baseline="0" dirty="0"/>
              <a:t>Вимоги до програмного забезпечення (</a:t>
            </a:r>
            <a:r>
              <a:rPr lang="en-US" altLang="en-US" dirty="0"/>
              <a:t>Requirements</a:t>
            </a:r>
            <a:r>
              <a:rPr lang="uk-UA" altLang="en-US" dirty="0"/>
              <a:t>)</a:t>
            </a:r>
            <a:endParaRPr lang="uk-UA" altLang="en-US" baseline="0" dirty="0"/>
          </a:p>
          <a:p>
            <a:r>
              <a:rPr lang="uk-UA" altLang="en-US" baseline="0" dirty="0"/>
              <a:t>У цьому модулі ви дізнаєтеся чому вимоги є ключем до успіху проекту </a:t>
            </a:r>
            <a:endParaRPr lang="en-US" dirty="0"/>
          </a:p>
        </p:txBody>
      </p:sp>
      <p:sp>
        <p:nvSpPr>
          <p:cNvPr id="4" name="Slide Number Placeholder 3"/>
          <p:cNvSpPr>
            <a:spLocks noGrp="1"/>
          </p:cNvSpPr>
          <p:nvPr>
            <p:ph type="sldNum" sz="quarter" idx="10"/>
          </p:nvPr>
        </p:nvSpPr>
        <p:spPr/>
        <p:txBody>
          <a:bodyPr/>
          <a:lstStyle/>
          <a:p>
            <a:fld id="{DF634F22-4C54-44F7-BA36-156EB68FF09E}" type="slidenum">
              <a:rPr lang="en-US" smtClean="0"/>
              <a:t>1</a:t>
            </a:fld>
            <a:endParaRPr lang="en-US"/>
          </a:p>
        </p:txBody>
      </p:sp>
    </p:spTree>
    <p:extLst>
      <p:ext uri="{BB962C8B-B14F-4D97-AF65-F5344CB8AC3E}">
        <p14:creationId xmlns:p14="http://schemas.microsoft.com/office/powerpoint/2010/main" val="3715695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0" dirty="0"/>
              <a:t>Вимоги</a:t>
            </a:r>
            <a:r>
              <a:rPr lang="uk-UA" b="0" baseline="0" dirty="0"/>
              <a:t> є надзвичайно важливими для злагоджених дій команди у побудові якісного продукту.</a:t>
            </a:r>
          </a:p>
          <a:p>
            <a:r>
              <a:rPr lang="uk-UA" b="0" baseline="0" dirty="0"/>
              <a:t>Вони є базисом для планування, оцінок та керування проектом</a:t>
            </a:r>
          </a:p>
          <a:p>
            <a:r>
              <a:rPr lang="uk-UA" b="0" baseline="0" dirty="0"/>
              <a:t>Визначають дизайн та функціональність майбутнього продукту, тобто є основою для роботи програмістів та дизайнерів</a:t>
            </a:r>
          </a:p>
          <a:p>
            <a:r>
              <a:rPr lang="uk-UA" b="0" baseline="0" dirty="0"/>
              <a:t>Вимоги є базисом при побудові тест плану, тестів та тестових процедур інженерами контролю якості</a:t>
            </a:r>
          </a:p>
          <a:p>
            <a:r>
              <a:rPr lang="uk-UA" b="0" baseline="0" dirty="0"/>
              <a:t>Також вони лежать в основі при створенні користувацької документації </a:t>
            </a:r>
          </a:p>
          <a:p>
            <a:r>
              <a:rPr lang="uk-UA" b="0" baseline="0" dirty="0"/>
              <a:t>Вимоги </a:t>
            </a:r>
            <a:r>
              <a:rPr lang="uk-UA" b="0" baseline="0" noProof="0" dirty="0"/>
              <a:t>визначають</a:t>
            </a:r>
            <a:r>
              <a:rPr lang="uk-UA" b="0" baseline="0" dirty="0"/>
              <a:t> як і де програма буде розгортатися та підтримуватися</a:t>
            </a:r>
            <a:r>
              <a:rPr lang="uk-UA" b="1" baseline="0" dirty="0"/>
              <a:t> </a:t>
            </a:r>
            <a:r>
              <a:rPr lang="uk-UA" b="0" baseline="0" dirty="0"/>
              <a:t>Інженерами-девопсами </a:t>
            </a:r>
          </a:p>
          <a:p>
            <a:endParaRPr lang="en-US" dirty="0"/>
          </a:p>
        </p:txBody>
      </p:sp>
      <p:sp>
        <p:nvSpPr>
          <p:cNvPr id="4" name="Slide Number Placeholder 3"/>
          <p:cNvSpPr>
            <a:spLocks noGrp="1"/>
          </p:cNvSpPr>
          <p:nvPr>
            <p:ph type="sldNum" sz="quarter" idx="10"/>
          </p:nvPr>
        </p:nvSpPr>
        <p:spPr/>
        <p:txBody>
          <a:bodyPr/>
          <a:lstStyle/>
          <a:p>
            <a:fld id="{DF634F22-4C54-44F7-BA36-156EB68FF09E}" type="slidenum">
              <a:rPr lang="en-US" smtClean="0"/>
              <a:t>10</a:t>
            </a:fld>
            <a:endParaRPr lang="en-US"/>
          </a:p>
        </p:txBody>
      </p:sp>
    </p:spTree>
    <p:extLst>
      <p:ext uri="{BB962C8B-B14F-4D97-AF65-F5344CB8AC3E}">
        <p14:creationId xmlns:p14="http://schemas.microsoft.com/office/powerpoint/2010/main" val="1237058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Wingdings" pitchFamily="2" charset="2"/>
              <a:buNone/>
              <a:tabLst/>
              <a:defRPr/>
            </a:pPr>
            <a:r>
              <a:rPr lang="uk-UA" b="0" dirty="0"/>
              <a:t>Поряд</a:t>
            </a:r>
            <a:r>
              <a:rPr lang="uk-UA" b="0" baseline="0" dirty="0"/>
              <a:t> з вимогами до продукту існують і вимоги до проекту</a:t>
            </a:r>
            <a:endParaRPr lang="uk-UA" b="0" dirty="0"/>
          </a:p>
          <a:p>
            <a:pPr marL="457200" marR="0" lvl="1" indent="0" algn="l" defTabSz="914400" rtl="0" eaLnBrk="1" fontAlgn="auto" latinLnBrk="0" hangingPunct="1">
              <a:lnSpc>
                <a:spcPct val="100000"/>
              </a:lnSpc>
              <a:spcBef>
                <a:spcPts val="0"/>
              </a:spcBef>
              <a:spcAft>
                <a:spcPts val="0"/>
              </a:spcAft>
              <a:buClrTx/>
              <a:buSzTx/>
              <a:buFont typeface="Wingdings" pitchFamily="2" charset="2"/>
              <a:buNone/>
              <a:tabLst/>
              <a:defRPr/>
            </a:pPr>
            <a:r>
              <a:rPr lang="uk-UA" b="0" baseline="0" dirty="0"/>
              <a:t>Вимоги до проекту визначають  </a:t>
            </a:r>
            <a:r>
              <a:rPr lang="ru-RU" b="0" baseline="0" dirty="0"/>
              <a:t>яким чином буде здійснюватися розробка продукту і сфокусовані на тому хто, коли, де і як буде виконувати завдання.</a:t>
            </a:r>
          </a:p>
          <a:p>
            <a:pPr marL="457200" marR="0" lvl="1" indent="0" algn="l" defTabSz="914400" rtl="0" eaLnBrk="1" fontAlgn="auto" latinLnBrk="0" hangingPunct="1">
              <a:lnSpc>
                <a:spcPct val="100000"/>
              </a:lnSpc>
              <a:spcBef>
                <a:spcPts val="0"/>
              </a:spcBef>
              <a:spcAft>
                <a:spcPts val="0"/>
              </a:spcAft>
              <a:buClrTx/>
              <a:buSzTx/>
              <a:buFont typeface="Wingdings" pitchFamily="2" charset="2"/>
              <a:buNone/>
              <a:tabLst/>
              <a:defRPr/>
            </a:pPr>
            <a:r>
              <a:rPr lang="ru-RU" b="0" baseline="0" dirty="0"/>
              <a:t>Вони можуть включати вимоги до середовища розробки, обмеження графіку </a:t>
            </a:r>
            <a:r>
              <a:rPr lang="uk-UA" b="0" baseline="0" dirty="0">
                <a:solidFill>
                  <a:schemeClr val="tx2"/>
                </a:solidFill>
                <a:latin typeface="Candara" pitchFamily="34" charset="0"/>
                <a:ea typeface="Tahoma" pitchFamily="34" charset="0"/>
                <a:cs typeface="Tahoma" pitchFamily="34" charset="0"/>
              </a:rPr>
              <a:t>робіт та обмеження бюджету, вимоги до навчання і інше</a:t>
            </a:r>
            <a:endParaRPr lang="ru-RU" b="0" baseline="0" dirty="0"/>
          </a:p>
          <a:p>
            <a:pPr marL="457200" marR="0" lvl="1" indent="0" algn="l" defTabSz="914400" rtl="0" eaLnBrk="1" fontAlgn="auto" latinLnBrk="0" hangingPunct="1">
              <a:lnSpc>
                <a:spcPct val="100000"/>
              </a:lnSpc>
              <a:spcBef>
                <a:spcPts val="0"/>
              </a:spcBef>
              <a:spcAft>
                <a:spcPts val="0"/>
              </a:spcAft>
              <a:buClrTx/>
              <a:buSzTx/>
              <a:buFont typeface="Wingdings" pitchFamily="2" charset="2"/>
              <a:buNone/>
              <a:tabLst/>
              <a:defRPr/>
            </a:pPr>
            <a:r>
              <a:rPr lang="ru-RU" b="0" baseline="0" dirty="0"/>
              <a:t>А вимоги до продукту включають високорівневі властивості або можливості, які бізнес команда взяла на себе зобов'язання постачати клієнту.</a:t>
            </a:r>
          </a:p>
          <a:p>
            <a:pPr marL="457200" marR="0" lvl="1" indent="0" algn="l" defTabSz="914400" rtl="0" eaLnBrk="1" fontAlgn="auto" latinLnBrk="0" hangingPunct="1">
              <a:lnSpc>
                <a:spcPct val="100000"/>
              </a:lnSpc>
              <a:spcBef>
                <a:spcPts val="0"/>
              </a:spcBef>
              <a:spcAft>
                <a:spcPts val="0"/>
              </a:spcAft>
              <a:buClrTx/>
              <a:buSzTx/>
              <a:buFont typeface="Wingdings" pitchFamily="2" charset="2"/>
              <a:buNone/>
              <a:tabLst/>
              <a:defRPr/>
            </a:pPr>
            <a:endParaRPr lang="en-US" b="0" baseline="0" dirty="0"/>
          </a:p>
          <a:p>
            <a:endParaRPr lang="en-US" dirty="0"/>
          </a:p>
        </p:txBody>
      </p:sp>
      <p:sp>
        <p:nvSpPr>
          <p:cNvPr id="4" name="Slide Number Placeholder 3"/>
          <p:cNvSpPr>
            <a:spLocks noGrp="1"/>
          </p:cNvSpPr>
          <p:nvPr>
            <p:ph type="sldNum" sz="quarter" idx="10"/>
          </p:nvPr>
        </p:nvSpPr>
        <p:spPr/>
        <p:txBody>
          <a:bodyPr/>
          <a:lstStyle/>
          <a:p>
            <a:fld id="{DF634F22-4C54-44F7-BA36-156EB68FF09E}" type="slidenum">
              <a:rPr lang="en-US" smtClean="0"/>
              <a:t>11</a:t>
            </a:fld>
            <a:endParaRPr lang="en-US"/>
          </a:p>
        </p:txBody>
      </p:sp>
    </p:spTree>
    <p:extLst>
      <p:ext uri="{BB962C8B-B14F-4D97-AF65-F5344CB8AC3E}">
        <p14:creationId xmlns:p14="http://schemas.microsoft.com/office/powerpoint/2010/main" val="906760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b="0" baseline="0" dirty="0"/>
              <a:t>Для того щоб краще зрозуміти поняття Вимоги, по</a:t>
            </a:r>
            <a:r>
              <a:rPr lang="uk-UA" b="0" dirty="0"/>
              <a:t>рівняємо його з іншим поняттям – Обсяг</a:t>
            </a:r>
            <a:r>
              <a:rPr lang="en-US" b="0" dirty="0"/>
              <a:t> </a:t>
            </a:r>
            <a:r>
              <a:rPr lang="uk-UA" b="0" dirty="0"/>
              <a:t>проекту</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uk-UA" b="0" dirty="0"/>
              <a:t>Часто</a:t>
            </a:r>
            <a:r>
              <a:rPr lang="uk-UA" b="0" baseline="0" dirty="0"/>
              <a:t> ці терміни розглядають як синоніми</a:t>
            </a:r>
          </a:p>
          <a:p>
            <a:pPr marL="0" marR="0" lvl="0" indent="0" algn="l" defTabSz="914400" rtl="0" eaLnBrk="1" fontAlgn="auto" latinLnBrk="0" hangingPunct="1">
              <a:lnSpc>
                <a:spcPct val="100000"/>
              </a:lnSpc>
              <a:spcBef>
                <a:spcPts val="0"/>
              </a:spcBef>
              <a:spcAft>
                <a:spcPts val="0"/>
              </a:spcAft>
              <a:buClrTx/>
              <a:buSzTx/>
              <a:buFontTx/>
              <a:buNone/>
              <a:tabLst/>
              <a:defRPr/>
            </a:pPr>
            <a:r>
              <a:rPr lang="uk-UA" b="0" baseline="0" dirty="0"/>
              <a:t>Насправді вони є різними</a:t>
            </a:r>
          </a:p>
          <a:p>
            <a:pPr marL="0" marR="0" lvl="0" indent="0" algn="l" defTabSz="914400" rtl="0" eaLnBrk="1" fontAlgn="auto" latinLnBrk="0" hangingPunct="1">
              <a:lnSpc>
                <a:spcPct val="100000"/>
              </a:lnSpc>
              <a:spcBef>
                <a:spcPts val="0"/>
              </a:spcBef>
              <a:spcAft>
                <a:spcPts val="0"/>
              </a:spcAft>
              <a:buClrTx/>
              <a:buSzTx/>
              <a:buFontTx/>
              <a:buNone/>
              <a:tabLst/>
              <a:defRPr/>
            </a:pPr>
            <a:r>
              <a:rPr lang="uk-UA" b="0" baseline="0" dirty="0"/>
              <a:t>Вимоги розглядаємо як те, Що користувачам потрібно від продукту, а обсяг проекту – це те що потрібно виконати, щоб отримати замовлений продукт, який задовільняє вимоги</a:t>
            </a:r>
            <a:r>
              <a:rPr lang="en-US" b="0" baseline="0" dirty="0"/>
              <a:t>.</a:t>
            </a:r>
            <a:endParaRPr lang="uk-UA"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uk-UA" b="0" baseline="0" dirty="0"/>
              <a:t>Вимоги є зовнішнім виглядом і визначаються замовником\бізнесом, а обсяг проекту</a:t>
            </a:r>
            <a:r>
              <a:rPr lang="en-US" b="0" baseline="0" dirty="0"/>
              <a:t> – </a:t>
            </a:r>
            <a:r>
              <a:rPr lang="uk-UA" b="0" baseline="0" dirty="0"/>
              <a:t>це внутрішня частина, яка буде виконана проектом для задоволення вимог </a:t>
            </a: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Scope </a:t>
            </a:r>
            <a:r>
              <a:rPr lang="uk-UA" b="0" baseline="0" dirty="0"/>
              <a:t>проекту включає завдання для всіх членів команди, необхідні ресурси, розклад робіт і ін.</a:t>
            </a: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uk-UA" b="0" baseline="0" dirty="0"/>
              <a:t>Спочатку необхідно зібрати і зрозуміти бізнес вимоги замовника, а далі перевести їх у обсяг робіт проекту</a:t>
            </a:r>
            <a:endParaRPr lang="en-US" b="0" dirty="0"/>
          </a:p>
          <a:p>
            <a:endParaRPr lang="en-US" dirty="0"/>
          </a:p>
        </p:txBody>
      </p:sp>
      <p:sp>
        <p:nvSpPr>
          <p:cNvPr id="4" name="Slide Number Placeholder 3"/>
          <p:cNvSpPr>
            <a:spLocks noGrp="1"/>
          </p:cNvSpPr>
          <p:nvPr>
            <p:ph type="sldNum" sz="quarter" idx="10"/>
          </p:nvPr>
        </p:nvSpPr>
        <p:spPr/>
        <p:txBody>
          <a:bodyPr/>
          <a:lstStyle/>
          <a:p>
            <a:fld id="{DF634F22-4C54-44F7-BA36-156EB68FF09E}" type="slidenum">
              <a:rPr lang="en-US" smtClean="0"/>
              <a:t>12</a:t>
            </a:fld>
            <a:endParaRPr lang="en-US"/>
          </a:p>
        </p:txBody>
      </p:sp>
    </p:spTree>
    <p:extLst>
      <p:ext uri="{BB962C8B-B14F-4D97-AF65-F5344CB8AC3E}">
        <p14:creationId xmlns:p14="http://schemas.microsoft.com/office/powerpoint/2010/main" val="390323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baseline="0" dirty="0"/>
              <a:t>Розглянемо одну з вимог до програми </a:t>
            </a:r>
            <a:r>
              <a:rPr lang="en-US" baseline="0" dirty="0"/>
              <a:t>“</a:t>
            </a:r>
            <a:r>
              <a:rPr lang="uk-UA" baseline="0" dirty="0"/>
              <a:t>Система керування замовленнями </a:t>
            </a:r>
            <a:r>
              <a:rPr lang="en-US" baseline="0" dirty="0"/>
              <a:t>OMS</a:t>
            </a:r>
            <a:r>
              <a:rPr lang="uk-UA" baseline="0" dirty="0"/>
              <a:t>» та обсяг робіт для її виконання : </a:t>
            </a:r>
          </a:p>
          <a:p>
            <a:pPr marL="0" marR="0" lvl="0" indent="0" algn="l" defTabSz="914400" rtl="0" eaLnBrk="1" fontAlgn="auto" latinLnBrk="0" hangingPunct="1">
              <a:lnSpc>
                <a:spcPct val="100000"/>
              </a:lnSpc>
              <a:spcBef>
                <a:spcPts val="0"/>
              </a:spcBef>
              <a:spcAft>
                <a:spcPts val="0"/>
              </a:spcAft>
              <a:buClrTx/>
              <a:buSzTx/>
              <a:buFontTx/>
              <a:buNone/>
              <a:tabLst/>
              <a:defRPr/>
            </a:pPr>
            <a:r>
              <a:rPr lang="uk-UA" baseline="0" dirty="0"/>
              <a:t>Вимога сформульована у вигляді юзер-сторі «Як користувач (з будьякою роллю) я хочу залогуватися, щоб можна було увійти в систему»</a:t>
            </a:r>
          </a:p>
          <a:p>
            <a:pPr marL="0" marR="0" lvl="0" indent="0" algn="l" defTabSz="914400" rtl="0" eaLnBrk="1" fontAlgn="auto" latinLnBrk="0" hangingPunct="1">
              <a:lnSpc>
                <a:spcPct val="100000"/>
              </a:lnSpc>
              <a:spcBef>
                <a:spcPts val="0"/>
              </a:spcBef>
              <a:spcAft>
                <a:spcPts val="0"/>
              </a:spcAft>
              <a:buClrTx/>
              <a:buSzTx/>
              <a:buFontTx/>
              <a:buNone/>
              <a:tabLst/>
              <a:defRPr/>
            </a:pPr>
            <a:r>
              <a:rPr lang="uk-UA" baseline="0" dirty="0"/>
              <a:t>Та мокапом, який зображає графічний йнтерфейс сторінки логування</a:t>
            </a:r>
          </a:p>
          <a:p>
            <a:pPr marL="0" marR="0" lvl="0" indent="0" algn="l" defTabSz="914400" rtl="0" eaLnBrk="1" fontAlgn="auto" latinLnBrk="0" hangingPunct="1">
              <a:lnSpc>
                <a:spcPct val="100000"/>
              </a:lnSpc>
              <a:spcBef>
                <a:spcPts val="0"/>
              </a:spcBef>
              <a:spcAft>
                <a:spcPts val="0"/>
              </a:spcAft>
              <a:buClrTx/>
              <a:buSzTx/>
              <a:buFontTx/>
              <a:buNone/>
              <a:tabLst/>
              <a:defRPr/>
            </a:pPr>
            <a:r>
              <a:rPr lang="uk-UA" baseline="0" dirty="0"/>
              <a:t>Для того, щоб задовольними дану вимогу необхідно  виконати обсяг робіт, який можна описати такими завданнями: </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uk-UA" baseline="0" dirty="0"/>
              <a:t>- Розробити сторінку для логування користувачів, згідно із дизайном визначеним мокапом</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uk-UA" baseline="0" dirty="0"/>
              <a:t>Доповнити базу даних </a:t>
            </a:r>
            <a:r>
              <a:rPr lang="en-US" baseline="0" dirty="0"/>
              <a:t>OMS </a:t>
            </a:r>
            <a:r>
              <a:rPr lang="uk-UA" baseline="0" dirty="0"/>
              <a:t>таблицею для зберігання імен та паролей користувачів,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uk-UA" baseline="0" dirty="0"/>
              <a:t>Реалізувати  логіку для аутентифікації користувачів,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uk-UA" baseline="0" dirty="0"/>
              <a:t>Розробити та виконати тести для перевірки грфічного інтерфейсу та функціональності сторінки логування,</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uk-UA" sz="1200" dirty="0">
                <a:solidFill>
                  <a:schemeClr val="tx1"/>
                </a:solidFill>
              </a:rPr>
              <a:t>І</a:t>
            </a:r>
            <a:r>
              <a:rPr lang="uk-UA" sz="1200" baseline="0" dirty="0">
                <a:solidFill>
                  <a:schemeClr val="tx1"/>
                </a:solidFill>
              </a:rPr>
              <a:t> інші завдання</a:t>
            </a:r>
            <a:endParaRPr lang="en-US" sz="1200" dirty="0">
              <a:solidFill>
                <a:schemeClr val="tx1"/>
              </a:solidFill>
            </a:endParaRPr>
          </a:p>
          <a:p>
            <a:r>
              <a:rPr lang="uk-UA" dirty="0"/>
              <a:t>Як бачимо</a:t>
            </a:r>
            <a:r>
              <a:rPr lang="uk-UA" baseline="0" dirty="0"/>
              <a:t> одна вимога переросла у список завдань для всіх членів команди - програміста, дизайнера, тестера </a:t>
            </a:r>
            <a:endParaRPr lang="en-US" dirty="0"/>
          </a:p>
        </p:txBody>
      </p:sp>
      <p:sp>
        <p:nvSpPr>
          <p:cNvPr id="4" name="Slide Number Placeholder 3"/>
          <p:cNvSpPr>
            <a:spLocks noGrp="1"/>
          </p:cNvSpPr>
          <p:nvPr>
            <p:ph type="sldNum" sz="quarter" idx="10"/>
          </p:nvPr>
        </p:nvSpPr>
        <p:spPr/>
        <p:txBody>
          <a:bodyPr/>
          <a:lstStyle/>
          <a:p>
            <a:fld id="{DF634F22-4C54-44F7-BA36-156EB68FF09E}" type="slidenum">
              <a:rPr lang="en-US" smtClean="0"/>
              <a:t>13</a:t>
            </a:fld>
            <a:endParaRPr lang="en-US"/>
          </a:p>
        </p:txBody>
      </p:sp>
    </p:spTree>
    <p:extLst>
      <p:ext uri="{BB962C8B-B14F-4D97-AF65-F5344CB8AC3E}">
        <p14:creationId xmlns:p14="http://schemas.microsoft.com/office/powerpoint/2010/main" val="1347131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uk-UA" sz="1200" dirty="0">
                <a:solidFill>
                  <a:schemeClr val="tx2"/>
                </a:solidFill>
                <a:latin typeface="Candara" pitchFamily="34" charset="0"/>
                <a:ea typeface="Tahoma" pitchFamily="34" charset="0"/>
                <a:cs typeface="Tahoma" pitchFamily="34" charset="0"/>
              </a:rPr>
              <a:t>Зрозуміло,</a:t>
            </a:r>
            <a:r>
              <a:rPr lang="uk-UA" sz="1200" baseline="0" dirty="0">
                <a:solidFill>
                  <a:schemeClr val="tx2"/>
                </a:solidFill>
                <a:latin typeface="Candara" pitchFamily="34" charset="0"/>
                <a:ea typeface="Tahoma" pitchFamily="34" charset="0"/>
                <a:cs typeface="Tahoma" pitchFamily="34" charset="0"/>
              </a:rPr>
              <a:t> що обсяг робіт диктується вимогами, а не є вимогою.</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dirty="0">
                <a:solidFill>
                  <a:schemeClr val="tx2"/>
                </a:solidFill>
                <a:latin typeface="Candara" pitchFamily="34" charset="0"/>
                <a:ea typeface="Tahoma" pitchFamily="34" charset="0"/>
                <a:cs typeface="Tahoma" pitchFamily="34" charset="0"/>
              </a:rPr>
              <a:t>Також не можна</a:t>
            </a:r>
            <a:r>
              <a:rPr lang="uk-UA" sz="1200" baseline="0" dirty="0">
                <a:solidFill>
                  <a:schemeClr val="tx2"/>
                </a:solidFill>
                <a:latin typeface="Candara" pitchFamily="34" charset="0"/>
                <a:ea typeface="Tahoma" pitchFamily="34" charset="0"/>
                <a:cs typeface="Tahoma" pitchFamily="34" charset="0"/>
              </a:rPr>
              <a:t> відносити до вимог і деталі дизайну, деталі реалізації, інформацію по плануванню проекту та інформація по тестуванню проекту.</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baseline="0" dirty="0">
                <a:solidFill>
                  <a:schemeClr val="tx2"/>
                </a:solidFill>
                <a:latin typeface="Candara" pitchFamily="34" charset="0"/>
                <a:ea typeface="Tahoma" pitchFamily="34" charset="0"/>
                <a:cs typeface="Tahoma" pitchFamily="34" charset="0"/>
              </a:rPr>
              <a:t>Така інформація повинна бути відмежована від вимог</a:t>
            </a:r>
            <a:r>
              <a:rPr lang="en-US" sz="1200" baseline="0" dirty="0">
                <a:solidFill>
                  <a:schemeClr val="tx2"/>
                </a:solidFill>
                <a:latin typeface="Candara" pitchFamily="34" charset="0"/>
                <a:ea typeface="Tahoma" pitchFamily="34" charset="0"/>
                <a:cs typeface="Tahoma" pitchFamily="34" charset="0"/>
              </a:rPr>
              <a:t> </a:t>
            </a:r>
            <a:r>
              <a:rPr lang="uk-UA" sz="1200" baseline="0" dirty="0">
                <a:solidFill>
                  <a:schemeClr val="tx2"/>
                </a:solidFill>
                <a:latin typeface="Candara" pitchFamily="34" charset="0"/>
                <a:ea typeface="Tahoma" pitchFamily="34" charset="0"/>
                <a:cs typeface="Tahoma" pitchFamily="34" charset="0"/>
              </a:rPr>
              <a:t>у інших документах, так щоб вимоги дозволяли зосередитися на тому що команда будує</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baseline="0" dirty="0">
                <a:solidFill>
                  <a:schemeClr val="tx2"/>
                </a:solidFill>
                <a:latin typeface="Candara" pitchFamily="34" charset="0"/>
                <a:ea typeface="Tahoma" pitchFamily="34" charset="0"/>
                <a:cs typeface="Tahoma" pitchFamily="34" charset="0"/>
              </a:rPr>
              <a:t> </a:t>
            </a:r>
            <a:endParaRPr lang="en-US" sz="1200" dirty="0">
              <a:solidFill>
                <a:schemeClr val="tx2"/>
              </a:solidFill>
              <a:latin typeface="Candara" pitchFamily="34" charset="0"/>
              <a:ea typeface="Tahoma" pitchFamily="34" charset="0"/>
              <a:cs typeface="Tahoma" pitchFamily="34" charset="0"/>
            </a:endParaRPr>
          </a:p>
          <a:p>
            <a:endParaRPr lang="en-US" dirty="0"/>
          </a:p>
        </p:txBody>
      </p:sp>
    </p:spTree>
    <p:extLst>
      <p:ext uri="{BB962C8B-B14F-4D97-AF65-F5344CB8AC3E}">
        <p14:creationId xmlns:p14="http://schemas.microsoft.com/office/powerpoint/2010/main" val="4141585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uk-UA" sz="1200" dirty="0">
                <a:latin typeface="Trebuchet MS" pitchFamily="34" charset="0"/>
                <a:cs typeface="Tahoma" pitchFamily="34" charset="0"/>
              </a:rPr>
              <a:t>На закінчення</a:t>
            </a:r>
            <a:r>
              <a:rPr lang="uk-UA" sz="1200" baseline="0" dirty="0">
                <a:latin typeface="Trebuchet MS" pitchFamily="34" charset="0"/>
                <a:cs typeface="Tahoma" pitchFamily="34" charset="0"/>
              </a:rPr>
              <a:t> розглянемо статистичні дані вартості виправлення помилок на різних етапах розробки програмного забезпечення.</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baseline="0" dirty="0">
                <a:latin typeface="Trebuchet MS" pitchFamily="34" charset="0"/>
                <a:cs typeface="Tahoma" pitchFamily="34" charset="0"/>
              </a:rPr>
              <a:t>З діаграми видно, що найдешевше виправити помилки знайдені на етапі збору вимог та дизайну.</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baseline="0" dirty="0">
                <a:latin typeface="Trebuchet MS" pitchFamily="34" charset="0"/>
                <a:cs typeface="Tahoma" pitchFamily="34" charset="0"/>
              </a:rPr>
              <a:t>Якщо ж такі помилки не будуть вчасно виявлені, то кошт їх виправлення стрімко зростає на наступних етапах розробки. </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dirty="0">
                <a:latin typeface="Trebuchet MS" pitchFamily="34" charset="0"/>
                <a:cs typeface="Tahoma" pitchFamily="34" charset="0"/>
              </a:rPr>
              <a:t>Будь-які</a:t>
            </a:r>
            <a:r>
              <a:rPr lang="uk-UA" sz="1200" baseline="0" dirty="0">
                <a:latin typeface="Trebuchet MS" pitchFamily="34" charset="0"/>
                <a:cs typeface="Tahoma" pitchFamily="34" charset="0"/>
              </a:rPr>
              <a:t> помилки зроблені на початку розробки продукту з часом наростають як снігова лавина у великі дефекти, виправлення яких вимагає значних затрат коштів та ресурсів, або може навіть привести до провалу проекту</a:t>
            </a:r>
          </a:p>
          <a:p>
            <a:pPr marL="0" marR="0" indent="0" algn="l" defTabSz="914400" rtl="0" eaLnBrk="1" fontAlgn="auto" latinLnBrk="0" hangingPunct="1">
              <a:lnSpc>
                <a:spcPct val="100000"/>
              </a:lnSpc>
              <a:spcBef>
                <a:spcPts val="0"/>
              </a:spcBef>
              <a:spcAft>
                <a:spcPts val="0"/>
              </a:spcAft>
              <a:buClrTx/>
              <a:buSzTx/>
              <a:buFontTx/>
              <a:buNone/>
              <a:tabLst/>
              <a:defRPr/>
            </a:pPr>
            <a:endParaRPr lang="uk-UA" sz="1200" dirty="0">
              <a:latin typeface="Trebuchet MS" pitchFamily="34" charset="0"/>
              <a:cs typeface="Tahom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dirty="0">
                <a:solidFill>
                  <a:schemeClr val="tx1">
                    <a:lumMod val="65000"/>
                    <a:lumOff val="35000"/>
                  </a:schemeClr>
                </a:solidFill>
                <a:latin typeface="Tahoma" pitchFamily="34" charset="0"/>
                <a:ea typeface="Tahoma" pitchFamily="34" charset="0"/>
                <a:cs typeface="Tahoma" pitchFamily="34" charset="0"/>
              </a:rPr>
              <a:t>Найсуттєвішим</a:t>
            </a:r>
            <a:r>
              <a:rPr lang="uk-UA" sz="1200" baseline="0" dirty="0">
                <a:solidFill>
                  <a:schemeClr val="tx1">
                    <a:lumMod val="65000"/>
                    <a:lumOff val="35000"/>
                  </a:schemeClr>
                </a:solidFill>
                <a:latin typeface="Tahoma" pitchFamily="34" charset="0"/>
                <a:ea typeface="Tahoma" pitchFamily="34" charset="0"/>
                <a:cs typeface="Tahoma" pitchFamily="34" charset="0"/>
              </a:rPr>
              <a:t> </a:t>
            </a:r>
            <a:r>
              <a:rPr lang="uk-UA" sz="1200" dirty="0">
                <a:solidFill>
                  <a:schemeClr val="tx1">
                    <a:lumMod val="65000"/>
                    <a:lumOff val="35000"/>
                  </a:schemeClr>
                </a:solidFill>
                <a:latin typeface="Tahoma" pitchFamily="34" charset="0"/>
                <a:ea typeface="Tahoma" pitchFamily="34" charset="0"/>
                <a:cs typeface="Tahoma" pitchFamily="34" charset="0"/>
              </a:rPr>
              <a:t>наслідком</a:t>
            </a:r>
            <a:r>
              <a:rPr lang="uk-UA" sz="1200" baseline="0" dirty="0">
                <a:solidFill>
                  <a:schemeClr val="tx1">
                    <a:lumMod val="65000"/>
                    <a:lumOff val="35000"/>
                  </a:schemeClr>
                </a:solidFill>
                <a:latin typeface="Tahoma" pitchFamily="34" charset="0"/>
                <a:ea typeface="Tahoma" pitchFamily="34" charset="0"/>
                <a:cs typeface="Tahoma" pitchFamily="34" charset="0"/>
              </a:rPr>
              <a:t> проблем у вимогах є необхідність доопрацювання. </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baseline="0" dirty="0">
                <a:solidFill>
                  <a:schemeClr val="tx1">
                    <a:lumMod val="65000"/>
                    <a:lumOff val="35000"/>
                  </a:schemeClr>
                </a:solidFill>
                <a:latin typeface="Tahoma" pitchFamily="34" charset="0"/>
                <a:ea typeface="Tahoma" pitchFamily="34" charset="0"/>
                <a:cs typeface="Tahoma" pitchFamily="34" charset="0"/>
              </a:rPr>
              <a:t>Доопрацювання може складати 30 – 50 % загальних витрат проекту</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baseline="0" dirty="0">
                <a:solidFill>
                  <a:schemeClr val="tx1">
                    <a:lumMod val="65000"/>
                    <a:lumOff val="35000"/>
                  </a:schemeClr>
                </a:solidFill>
                <a:latin typeface="Tahoma" pitchFamily="34" charset="0"/>
                <a:ea typeface="Tahoma" pitchFamily="34" charset="0"/>
                <a:cs typeface="Tahoma" pitchFamily="34" charset="0"/>
              </a:rPr>
              <a:t>Як показують дослідження – 70 – 85 % вартості доопрацювання своїм джерелом мають помилки у вимогах</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Tahoma" pitchFamily="34" charset="0"/>
              <a:ea typeface="Tahoma" pitchFamily="34" charset="0"/>
              <a:cs typeface="Tahom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dirty="0">
                <a:solidFill>
                  <a:schemeClr val="tx1">
                    <a:lumMod val="65000"/>
                    <a:lumOff val="35000"/>
                  </a:schemeClr>
                </a:solidFill>
                <a:latin typeface="Tahoma" pitchFamily="34" charset="0"/>
                <a:ea typeface="Tahoma" pitchFamily="34" charset="0"/>
                <a:cs typeface="Tahoma" pitchFamily="34" charset="0"/>
              </a:rPr>
              <a:t>Таким чином важливо</a:t>
            </a:r>
            <a:r>
              <a:rPr lang="uk-UA" sz="1200" baseline="0" dirty="0">
                <a:solidFill>
                  <a:schemeClr val="tx1">
                    <a:lumMod val="65000"/>
                    <a:lumOff val="35000"/>
                  </a:schemeClr>
                </a:solidFill>
                <a:latin typeface="Tahoma" pitchFamily="34" charset="0"/>
                <a:ea typeface="Tahoma" pitchFamily="34" charset="0"/>
                <a:cs typeface="Tahoma" pitchFamily="34" charset="0"/>
              </a:rPr>
              <a:t> мати якісні вимоги до продукту, які відповідають бажанням та потребам користувача чи замовника, щоб суттєво зменшити витрати на доопрацювання та успішно завершити проект.</a:t>
            </a:r>
          </a:p>
          <a:p>
            <a:pPr marL="0" marR="0" indent="0" algn="l" defTabSz="914400" rtl="0" eaLnBrk="1" fontAlgn="auto" latinLnBrk="0" hangingPunct="1">
              <a:lnSpc>
                <a:spcPct val="100000"/>
              </a:lnSpc>
              <a:spcBef>
                <a:spcPts val="0"/>
              </a:spcBef>
              <a:spcAft>
                <a:spcPts val="0"/>
              </a:spcAft>
              <a:buClrTx/>
              <a:buSzTx/>
              <a:buFontTx/>
              <a:buNone/>
              <a:tabLst/>
              <a:defRPr/>
            </a:pPr>
            <a:endParaRPr lang="uk-UA" sz="1200" baseline="0" dirty="0">
              <a:solidFill>
                <a:schemeClr val="tx1">
                  <a:lumMod val="65000"/>
                  <a:lumOff val="35000"/>
                </a:schemeClr>
              </a:solidFill>
              <a:latin typeface="Tahoma" pitchFamily="34" charset="0"/>
              <a:ea typeface="Tahoma" pitchFamily="34" charset="0"/>
              <a:cs typeface="Tahom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b="1" baseline="0" dirty="0">
                <a:solidFill>
                  <a:schemeClr val="tx1">
                    <a:lumMod val="65000"/>
                    <a:lumOff val="35000"/>
                  </a:schemeClr>
                </a:solidFill>
                <a:latin typeface="Tahoma" pitchFamily="34" charset="0"/>
                <a:ea typeface="Tahoma" pitchFamily="34" charset="0"/>
                <a:cs typeface="Tahoma" pitchFamily="34" charset="0"/>
              </a:rPr>
              <a:t>У цьому модулі я намагалася вас переконати наскільки важливими є якісні вимоги </a:t>
            </a:r>
            <a:r>
              <a:rPr lang="uk-UA" sz="1200" b="1" baseline="0">
                <a:solidFill>
                  <a:schemeClr val="tx1">
                    <a:lumMod val="65000"/>
                    <a:lumOff val="35000"/>
                  </a:schemeClr>
                </a:solidFill>
                <a:latin typeface="Tahoma" pitchFamily="34" charset="0"/>
                <a:ea typeface="Tahoma" pitchFamily="34" charset="0"/>
                <a:cs typeface="Tahoma" pitchFamily="34" charset="0"/>
              </a:rPr>
              <a:t>до програмного забезпечення, </a:t>
            </a:r>
            <a:endParaRPr lang="uk-UA" sz="1200" b="1" baseline="0" dirty="0">
              <a:solidFill>
                <a:schemeClr val="tx1">
                  <a:lumMod val="65000"/>
                  <a:lumOff val="35000"/>
                </a:schemeClr>
              </a:solidFill>
              <a:latin typeface="Tahoma" pitchFamily="34" charset="0"/>
              <a:ea typeface="Tahoma" pitchFamily="34" charset="0"/>
              <a:cs typeface="Tahom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b="1" baseline="0" dirty="0">
                <a:solidFill>
                  <a:schemeClr val="tx1">
                    <a:lumMod val="65000"/>
                    <a:lumOff val="35000"/>
                  </a:schemeClr>
                </a:solidFill>
                <a:latin typeface="Tahoma" pitchFamily="34" charset="0"/>
                <a:ea typeface="Tahoma" pitchFamily="34" charset="0"/>
                <a:cs typeface="Tahoma" pitchFamily="34" charset="0"/>
              </a:rPr>
              <a:t>Оскільки вони є фундаментом, на якому буде побудований ваш продукт. </a:t>
            </a:r>
            <a:endParaRPr lang="en-US" sz="1200" b="1" baseline="0" dirty="0">
              <a:solidFill>
                <a:schemeClr val="tx1">
                  <a:lumMod val="65000"/>
                  <a:lumOff val="35000"/>
                </a:schemeClr>
              </a:solidFill>
              <a:latin typeface="Tahoma" pitchFamily="34" charset="0"/>
              <a:ea typeface="Tahoma" pitchFamily="34" charset="0"/>
              <a:cs typeface="Tahom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b="1" baseline="0" dirty="0">
                <a:solidFill>
                  <a:schemeClr val="tx1">
                    <a:lumMod val="65000"/>
                    <a:lumOff val="35000"/>
                  </a:schemeClr>
                </a:solidFill>
                <a:latin typeface="Tahoma" pitchFamily="34" charset="0"/>
                <a:ea typeface="Tahoma" pitchFamily="34" charset="0"/>
                <a:cs typeface="Tahoma" pitchFamily="34" charset="0"/>
              </a:rPr>
              <a:t>Ігнорування чи нешанобливе ставлення до них неодмінно приведе до проблем у розробці продукту або навіть до провалу вашого проекту</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b="1" baseline="0" dirty="0">
                <a:solidFill>
                  <a:schemeClr val="tx1">
                    <a:lumMod val="65000"/>
                    <a:lumOff val="35000"/>
                  </a:schemeClr>
                </a:solidFill>
                <a:latin typeface="Tahoma" pitchFamily="34" charset="0"/>
                <a:ea typeface="Tahoma" pitchFamily="34" charset="0"/>
                <a:cs typeface="Tahoma" pitchFamily="34" charset="0"/>
              </a:rPr>
              <a:t>У наступних модулях ви дізнаєтеся як і хто формує вимоги, які техніки при цьому застосовує.</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b="1" baseline="0" dirty="0">
                <a:solidFill>
                  <a:schemeClr val="tx1">
                    <a:lumMod val="65000"/>
                    <a:lumOff val="35000"/>
                  </a:schemeClr>
                </a:solidFill>
                <a:latin typeface="Tahoma" pitchFamily="34" charset="0"/>
                <a:ea typeface="Tahoma" pitchFamily="34" charset="0"/>
                <a:cs typeface="Tahoma" pitchFamily="34" charset="0"/>
              </a:rPr>
              <a:t>Також навчимося класифікувати вимоги за типами, розрізняти яка вимога є доброю, а яка ні.</a:t>
            </a:r>
            <a:endParaRPr lang="en-US" sz="1200" b="1" baseline="0" dirty="0">
              <a:solidFill>
                <a:schemeClr val="tx1">
                  <a:lumMod val="65000"/>
                  <a:lumOff val="35000"/>
                </a:schemeClr>
              </a:solidFill>
              <a:latin typeface="Tahoma" pitchFamily="34" charset="0"/>
              <a:ea typeface="Tahoma" pitchFamily="34" charset="0"/>
              <a:cs typeface="Tahom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uk-UA" sz="1200" b="1" baseline="0" dirty="0">
              <a:solidFill>
                <a:schemeClr val="tx1">
                  <a:lumMod val="65000"/>
                  <a:lumOff val="35000"/>
                </a:schemeClr>
              </a:solidFill>
              <a:latin typeface="Tahoma" pitchFamily="34" charset="0"/>
              <a:ea typeface="Tahoma" pitchFamily="34" charset="0"/>
              <a:cs typeface="Tahom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baseline="0" dirty="0">
                <a:solidFill>
                  <a:schemeClr val="tx1">
                    <a:lumMod val="65000"/>
                    <a:lumOff val="35000"/>
                  </a:schemeClr>
                </a:solidFill>
                <a:latin typeface="Tahoma" pitchFamily="34" charset="0"/>
                <a:ea typeface="Tahoma" pitchFamily="34" charset="0"/>
                <a:cs typeface="Tahoma" pitchFamily="34" charset="0"/>
              </a:rPr>
              <a:t>На сьогодні це все. Дякую за увагу!</a:t>
            </a:r>
            <a:endParaRPr lang="en-US" dirty="0"/>
          </a:p>
          <a:p>
            <a:endParaRPr lang="en-US" dirty="0"/>
          </a:p>
        </p:txBody>
      </p:sp>
    </p:spTree>
    <p:extLst>
      <p:ext uri="{BB962C8B-B14F-4D97-AF65-F5344CB8AC3E}">
        <p14:creationId xmlns:p14="http://schemas.microsoft.com/office/powerpoint/2010/main" val="894816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Спочатку на</a:t>
            </a:r>
            <a:r>
              <a:rPr lang="uk-UA" baseline="0" dirty="0"/>
              <a:t> прикладі відомого проекту Гойдалка спробуємо дослідити причини провалів проектів.</a:t>
            </a:r>
          </a:p>
          <a:p>
            <a:r>
              <a:rPr lang="uk-UA" baseline="0" dirty="0"/>
              <a:t>Дізнаємося деякі статистичні дані щодо провальних, відхилених та успішних </a:t>
            </a:r>
            <a:r>
              <a:rPr lang="en-US" baseline="0" dirty="0"/>
              <a:t>software </a:t>
            </a:r>
            <a:r>
              <a:rPr lang="uk-UA" baseline="0" dirty="0"/>
              <a:t>проектів</a:t>
            </a:r>
          </a:p>
          <a:p>
            <a:r>
              <a:rPr lang="uk-UA" baseline="0" dirty="0"/>
              <a:t>Попробуємо зрозуміти як якість вимог може вплинути на успіх проекту</a:t>
            </a:r>
          </a:p>
          <a:p>
            <a:r>
              <a:rPr lang="uk-UA" baseline="0" dirty="0"/>
              <a:t>Потім розглянемо різні визначення «вимог» та формати їх представлення</a:t>
            </a:r>
          </a:p>
          <a:p>
            <a:r>
              <a:rPr lang="uk-UA" baseline="0" dirty="0"/>
              <a:t>А також навчимося відрізняти Вимоги від інших дотичних понять, які зустрічаються у процесі розробки програмного забезпечення</a:t>
            </a:r>
          </a:p>
          <a:p>
            <a:r>
              <a:rPr lang="uk-UA" baseline="0" dirty="0"/>
              <a:t>І на закінчення проаналізуємо як помилки у вимогах приводять до суттєвого збільшення витрат проекту </a:t>
            </a:r>
            <a:endParaRPr lang="en-US" dirty="0"/>
          </a:p>
        </p:txBody>
      </p:sp>
      <p:sp>
        <p:nvSpPr>
          <p:cNvPr id="4" name="Slide Number Placeholder 3"/>
          <p:cNvSpPr>
            <a:spLocks noGrp="1"/>
          </p:cNvSpPr>
          <p:nvPr>
            <p:ph type="sldNum" sz="quarter" idx="10"/>
          </p:nvPr>
        </p:nvSpPr>
        <p:spPr/>
        <p:txBody>
          <a:bodyPr/>
          <a:lstStyle/>
          <a:p>
            <a:fld id="{DF634F22-4C54-44F7-BA36-156EB68FF09E}" type="slidenum">
              <a:rPr lang="en-US" smtClean="0"/>
              <a:t>2</a:t>
            </a:fld>
            <a:endParaRPr lang="en-US"/>
          </a:p>
        </p:txBody>
      </p:sp>
    </p:spTree>
    <p:extLst>
      <p:ext uri="{BB962C8B-B14F-4D97-AF65-F5344CB8AC3E}">
        <p14:creationId xmlns:p14="http://schemas.microsoft.com/office/powerpoint/2010/main" val="602461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Розглянемо один</a:t>
            </a:r>
            <a:r>
              <a:rPr lang="uk-UA" baseline="0" dirty="0"/>
              <a:t> із</a:t>
            </a:r>
            <a:r>
              <a:rPr lang="uk-UA" dirty="0"/>
              <a:t> відомих</a:t>
            </a:r>
            <a:r>
              <a:rPr lang="uk-UA" baseline="0" dirty="0"/>
              <a:t> всім жартів про розробку системи «Гойдалка»</a:t>
            </a:r>
            <a:r>
              <a:rPr lang="en-US" baseline="0" dirty="0"/>
              <a:t> </a:t>
            </a:r>
            <a:r>
              <a:rPr lang="uk-UA" baseline="0" dirty="0"/>
              <a:t>деякою командою розробників програмного забезпечення.</a:t>
            </a:r>
          </a:p>
          <a:p>
            <a:r>
              <a:rPr lang="uk-UA" baseline="0" dirty="0"/>
              <a:t>Ми бачимо, як на кожному етапі виконання, Гойдалка має інший  вигляд, який не тільки відрізняється один від одного, але і суттєво відходить від початкового чи реального бачення Гойдалки користувачем-клієнтом.</a:t>
            </a:r>
          </a:p>
          <a:p>
            <a:r>
              <a:rPr lang="uk-UA" baseline="0" dirty="0"/>
              <a:t>У результаті такої побудови отримано систему, яка містить багато дефектів і не відповідає очікуванню користувача.</a:t>
            </a:r>
          </a:p>
          <a:p>
            <a:r>
              <a:rPr lang="uk-UA" baseline="0" dirty="0"/>
              <a:t>У чому ж причина провалу проекту?</a:t>
            </a:r>
          </a:p>
          <a:p>
            <a:r>
              <a:rPr lang="uk-UA" baseline="0" dirty="0"/>
              <a:t>По-перше, кожен член команди (аналітик, дизайнер, програміст, тестер) мав своє уявлення про Гойдалку. </a:t>
            </a:r>
          </a:p>
          <a:p>
            <a:r>
              <a:rPr lang="uk-UA" baseline="0" dirty="0"/>
              <a:t>Відсутність спільного бачення говорить про те, що команда не мала єдиного документа, який описував би властивості та можливості майбутньої системи та  враховував потреби та бажання користувачів і замовника</a:t>
            </a:r>
          </a:p>
          <a:p>
            <a:endParaRPr lang="uk-UA" baseline="0" dirty="0"/>
          </a:p>
        </p:txBody>
      </p:sp>
      <p:sp>
        <p:nvSpPr>
          <p:cNvPr id="4" name="Slide Number Placeholder 3"/>
          <p:cNvSpPr>
            <a:spLocks noGrp="1"/>
          </p:cNvSpPr>
          <p:nvPr>
            <p:ph type="sldNum" sz="quarter" idx="10"/>
          </p:nvPr>
        </p:nvSpPr>
        <p:spPr/>
        <p:txBody>
          <a:bodyPr/>
          <a:lstStyle/>
          <a:p>
            <a:fld id="{DF634F22-4C54-44F7-BA36-156EB68FF09E}" type="slidenum">
              <a:rPr lang="en-US" smtClean="0"/>
              <a:t>3</a:t>
            </a:fld>
            <a:endParaRPr lang="en-US"/>
          </a:p>
        </p:txBody>
      </p:sp>
    </p:spTree>
    <p:extLst>
      <p:ext uri="{BB962C8B-B14F-4D97-AF65-F5344CB8AC3E}">
        <p14:creationId xmlns:p14="http://schemas.microsoft.com/office/powerpoint/2010/main" val="90750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aseline="0" dirty="0"/>
              <a:t>Тобто у команди не було чітких узгоджених вимог до системи.</a:t>
            </a:r>
          </a:p>
          <a:p>
            <a:r>
              <a:rPr lang="uk-UA" baseline="0" dirty="0"/>
              <a:t>А вимоги, які були зібрані на початковому етапі роботи із замовником містили помилки, які з кожним наступним етапом розросталися і врезультаті привели до провалу проекту.</a:t>
            </a:r>
          </a:p>
        </p:txBody>
      </p:sp>
      <p:sp>
        <p:nvSpPr>
          <p:cNvPr id="4" name="Slide Number Placeholder 3"/>
          <p:cNvSpPr>
            <a:spLocks noGrp="1"/>
          </p:cNvSpPr>
          <p:nvPr>
            <p:ph type="sldNum" sz="quarter" idx="10"/>
          </p:nvPr>
        </p:nvSpPr>
        <p:spPr/>
        <p:txBody>
          <a:bodyPr/>
          <a:lstStyle/>
          <a:p>
            <a:fld id="{E004BA7D-BC22-4C42-983C-0F8D2B2D3EED}" type="slidenum">
              <a:rPr lang="en-US" smtClean="0"/>
              <a:pPr/>
              <a:t>4</a:t>
            </a:fld>
            <a:endParaRPr lang="en-US"/>
          </a:p>
        </p:txBody>
      </p:sp>
    </p:spTree>
    <p:extLst>
      <p:ext uri="{BB962C8B-B14F-4D97-AF65-F5344CB8AC3E}">
        <p14:creationId xmlns:p14="http://schemas.microsoft.com/office/powerpoint/2010/main" val="1349790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aseline="0" dirty="0"/>
              <a:t>Що ж таке вимоги?</a:t>
            </a:r>
          </a:p>
          <a:p>
            <a:r>
              <a:rPr lang="uk-UA" baseline="0" dirty="0"/>
              <a:t>Існує багато різних визначень. </a:t>
            </a:r>
          </a:p>
          <a:p>
            <a:r>
              <a:rPr lang="uk-UA" baseline="0" dirty="0"/>
              <a:t>Узагальнюючи їх можна сказати, що вимога – це</a:t>
            </a:r>
            <a:r>
              <a:rPr lang="ru-RU" baseline="0" dirty="0"/>
              <a:t> можливість, яку повинна надавати або містити система, щоб задовольнити контракт, стандарт, специфікацію, правила, або інші формально накладені документи.</a:t>
            </a:r>
          </a:p>
          <a:p>
            <a:r>
              <a:rPr lang="uk-UA" baseline="0" dirty="0"/>
              <a:t>Менш формально, вимогою є те, Що продукт повинен робити або Властивість, яку продукт повинен мати</a:t>
            </a:r>
          </a:p>
          <a:p>
            <a:r>
              <a:rPr lang="uk-UA" baseline="0" dirty="0"/>
              <a:t>Можна сказати, що це специфікація того, що повинно бути розроблено</a:t>
            </a:r>
          </a:p>
          <a:p>
            <a:r>
              <a:rPr lang="uk-UA" baseline="0" dirty="0"/>
              <a:t>Також вимоги визначають що потрібно зробити але не як це потрібно реалізувати.</a:t>
            </a:r>
          </a:p>
        </p:txBody>
      </p:sp>
      <p:sp>
        <p:nvSpPr>
          <p:cNvPr id="4" name="Slide Number Placeholder 3"/>
          <p:cNvSpPr>
            <a:spLocks noGrp="1"/>
          </p:cNvSpPr>
          <p:nvPr>
            <p:ph type="sldNum" sz="quarter" idx="10"/>
          </p:nvPr>
        </p:nvSpPr>
        <p:spPr/>
        <p:txBody>
          <a:bodyPr/>
          <a:lstStyle/>
          <a:p>
            <a:fld id="{E004BA7D-BC22-4C42-983C-0F8D2B2D3EED}" type="slidenum">
              <a:rPr lang="en-US" smtClean="0"/>
              <a:pPr/>
              <a:t>5</a:t>
            </a:fld>
            <a:endParaRPr lang="en-US"/>
          </a:p>
        </p:txBody>
      </p:sp>
    </p:spTree>
    <p:extLst>
      <p:ext uri="{BB962C8B-B14F-4D97-AF65-F5344CB8AC3E}">
        <p14:creationId xmlns:p14="http://schemas.microsoft.com/office/powerpoint/2010/main" val="4047143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aseline="0" dirty="0"/>
              <a:t>Розгоянемо статистичні дані, які були отримані </a:t>
            </a:r>
            <a:r>
              <a:rPr lang="en-US" baseline="0" dirty="0"/>
              <a:t>CHAOS Reports </a:t>
            </a:r>
            <a:r>
              <a:rPr lang="uk-UA" baseline="0" dirty="0"/>
              <a:t>при вивченні 50 000 </a:t>
            </a:r>
            <a:r>
              <a:rPr lang="en-US" baseline="0" dirty="0"/>
              <a:t>software </a:t>
            </a:r>
            <a:r>
              <a:rPr lang="uk-UA" baseline="0" dirty="0"/>
              <a:t>проектів з різних країн</a:t>
            </a:r>
            <a:r>
              <a:rPr lang="en-US" baseline="0" dirty="0"/>
              <a:t> </a:t>
            </a:r>
            <a:r>
              <a:rPr lang="uk-UA" baseline="0" dirty="0"/>
              <a:t>світу протягом останніх пяти років</a:t>
            </a:r>
            <a:r>
              <a:rPr lang="en-US" baseline="0" dirty="0"/>
              <a:t>.</a:t>
            </a:r>
            <a:endParaRPr lang="uk-UA" baseline="0" dirty="0"/>
          </a:p>
          <a:p>
            <a:r>
              <a:rPr lang="uk-UA" baseline="0" dirty="0"/>
              <a:t>Вони стрерджують, що із всіх розпочатих проектів розробки програмного забезпечення,  </a:t>
            </a:r>
            <a:r>
              <a:rPr lang="en-US" baseline="0" dirty="0"/>
              <a:t>52 </a:t>
            </a:r>
            <a:r>
              <a:rPr lang="uk-UA" baseline="0" dirty="0"/>
              <a:t>відсотки є відхиленими (оскарженими), тобто вони виконані або невчасно,  або понад бюджетом або не в повному обсязі.</a:t>
            </a:r>
          </a:p>
          <a:p>
            <a:r>
              <a:rPr lang="uk-UA" baseline="0" dirty="0"/>
              <a:t>19 відсотків усіх проектів – взагалі виявилися провальними, тобто або були скасовані, або розроблена система ніколи не використовувалася. </a:t>
            </a:r>
          </a:p>
          <a:p>
            <a:r>
              <a:rPr lang="uk-UA" baseline="0" dirty="0"/>
              <a:t>І лише 2</a:t>
            </a:r>
            <a:r>
              <a:rPr lang="en-US" baseline="0" dirty="0"/>
              <a:t>9</a:t>
            </a:r>
            <a:r>
              <a:rPr lang="uk-UA" baseline="0" dirty="0"/>
              <a:t> відсотків проектів були успішними.</a:t>
            </a:r>
          </a:p>
          <a:p>
            <a:r>
              <a:rPr lang="uk-UA" baseline="0" dirty="0"/>
              <a:t>Що ж є причиною невдач цих проектів?</a:t>
            </a:r>
            <a:endParaRPr lang="en-US" dirty="0"/>
          </a:p>
        </p:txBody>
      </p:sp>
      <p:sp>
        <p:nvSpPr>
          <p:cNvPr id="4" name="Slide Number Placeholder 3"/>
          <p:cNvSpPr>
            <a:spLocks noGrp="1"/>
          </p:cNvSpPr>
          <p:nvPr>
            <p:ph type="sldNum" sz="quarter" idx="10"/>
          </p:nvPr>
        </p:nvSpPr>
        <p:spPr/>
        <p:txBody>
          <a:bodyPr/>
          <a:lstStyle/>
          <a:p>
            <a:fld id="{DF634F22-4C54-44F7-BA36-156EB68FF09E}" type="slidenum">
              <a:rPr lang="en-US" smtClean="0"/>
              <a:t>6</a:t>
            </a:fld>
            <a:endParaRPr lang="en-US"/>
          </a:p>
        </p:txBody>
      </p:sp>
    </p:spTree>
    <p:extLst>
      <p:ext uri="{BB962C8B-B14F-4D97-AF65-F5344CB8AC3E}">
        <p14:creationId xmlns:p14="http://schemas.microsoft.com/office/powerpoint/2010/main" val="4201242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uk-UA" sz="1200" b="0" baseline="0" dirty="0">
                <a:solidFill>
                  <a:schemeClr val="tx1">
                    <a:lumMod val="65000"/>
                    <a:lumOff val="35000"/>
                  </a:schemeClr>
                </a:solidFill>
                <a:latin typeface="Tahoma" pitchFamily="34" charset="0"/>
                <a:ea typeface="Tahoma" pitchFamily="34" charset="0"/>
                <a:cs typeface="Tahoma" pitchFamily="34" charset="0"/>
              </a:rPr>
              <a:t>Дослідження підтверджують, що так само як і з проектом Гойдалка, пять  з восьми основних причин провалів проектів криються у Вимогах.</a:t>
            </a:r>
            <a:endParaRPr lang="en-US" sz="1200" b="0" baseline="0" dirty="0">
              <a:solidFill>
                <a:schemeClr val="tx1">
                  <a:lumMod val="65000"/>
                  <a:lumOff val="35000"/>
                </a:schemeClr>
              </a:solidFill>
              <a:latin typeface="Tahoma" pitchFamily="34" charset="0"/>
              <a:ea typeface="Tahoma" pitchFamily="34" charset="0"/>
              <a:cs typeface="Tahom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b="0" baseline="0" dirty="0">
                <a:solidFill>
                  <a:schemeClr val="tx1">
                    <a:lumMod val="65000"/>
                    <a:lumOff val="35000"/>
                  </a:schemeClr>
                </a:solidFill>
                <a:latin typeface="Tahoma" pitchFamily="34" charset="0"/>
                <a:ea typeface="Tahoma" pitchFamily="34" charset="0"/>
                <a:cs typeface="Tahoma" pitchFamily="34" charset="0"/>
              </a:rPr>
              <a:t>Як ви думаєти, які з вказаних причин провалів повязані з Вимогами?</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b="0" baseline="0" dirty="0">
                <a:solidFill>
                  <a:schemeClr val="tx1">
                    <a:lumMod val="65000"/>
                    <a:lumOff val="35000"/>
                  </a:schemeClr>
                </a:solidFill>
                <a:latin typeface="Tahoma" pitchFamily="34" charset="0"/>
                <a:ea typeface="Tahoma" pitchFamily="34" charset="0"/>
                <a:cs typeface="Tahoma" pitchFamily="34" charset="0"/>
              </a:rPr>
              <a:t>(Тут тест1)</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b="0" baseline="0" dirty="0">
                <a:solidFill>
                  <a:schemeClr val="tx1">
                    <a:lumMod val="65000"/>
                    <a:lumOff val="35000"/>
                  </a:schemeClr>
                </a:solidFill>
                <a:latin typeface="Tahoma" pitchFamily="34" charset="0"/>
                <a:ea typeface="Tahoma" pitchFamily="34" charset="0"/>
                <a:cs typeface="Tahoma" pitchFamily="34" charset="0"/>
              </a:rPr>
              <a:t>Ви абсолютно праві! </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b="0" baseline="0" dirty="0">
                <a:solidFill>
                  <a:schemeClr val="tx1">
                    <a:lumMod val="65000"/>
                    <a:lumOff val="35000"/>
                  </a:schemeClr>
                </a:solidFill>
                <a:latin typeface="Tahoma" pitchFamily="34" charset="0"/>
                <a:ea typeface="Tahoma" pitchFamily="34" charset="0"/>
                <a:cs typeface="Tahoma" pitchFamily="34" charset="0"/>
              </a:rPr>
              <a:t>Найчастіше саме ці фатальні проблеми  повязують з вимогами.</a:t>
            </a:r>
          </a:p>
          <a:p>
            <a:pPr marL="0" marR="0" indent="0" algn="l" defTabSz="914400" rtl="0" eaLnBrk="1" fontAlgn="auto" latinLnBrk="0" hangingPunct="1">
              <a:lnSpc>
                <a:spcPct val="100000"/>
              </a:lnSpc>
              <a:spcBef>
                <a:spcPts val="0"/>
              </a:spcBef>
              <a:spcAft>
                <a:spcPts val="0"/>
              </a:spcAft>
              <a:buClrTx/>
              <a:buSzTx/>
              <a:buFontTx/>
              <a:buNone/>
              <a:tabLst/>
              <a:defRPr/>
            </a:pPr>
            <a:endParaRPr lang="uk-UA" sz="1200" b="0" baseline="0" dirty="0">
              <a:solidFill>
                <a:schemeClr val="tx1">
                  <a:lumMod val="65000"/>
                  <a:lumOff val="35000"/>
                </a:schemeClr>
              </a:solidFill>
              <a:latin typeface="Tahoma" pitchFamily="34" charset="0"/>
              <a:ea typeface="Tahoma" pitchFamily="34" charset="0"/>
              <a:cs typeface="Tahom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b="0" baseline="0" dirty="0">
                <a:solidFill>
                  <a:schemeClr val="tx1">
                    <a:lumMod val="65000"/>
                    <a:lumOff val="35000"/>
                  </a:schemeClr>
                </a:solidFill>
                <a:latin typeface="Tahoma" pitchFamily="34" charset="0"/>
                <a:ea typeface="Tahoma" pitchFamily="34" charset="0"/>
                <a:cs typeface="Tahoma" pitchFamily="34" charset="0"/>
              </a:rPr>
              <a:t>Неповні вимоги, тобто ті, які містять недостатньо інформації стають причиною неоднозначного тлумачення командою розробників на різних етапах побудови продукту. Неповні вимоги приводять до неповної та помилкової розробки, дизайну та тестування програми. </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b="0" baseline="0" dirty="0">
                <a:solidFill>
                  <a:schemeClr val="tx1">
                    <a:lumMod val="65000"/>
                    <a:lumOff val="35000"/>
                  </a:schemeClr>
                </a:solidFill>
                <a:latin typeface="Tahoma" pitchFamily="34" charset="0"/>
                <a:ea typeface="Tahoma" pitchFamily="34" charset="0"/>
                <a:cs typeface="Tahoma" pitchFamily="34" charset="0"/>
              </a:rPr>
              <a:t>В результаті програма виконуватиме неправильні дії, що вимагатиме багато виправлень та перетестувань.</a:t>
            </a:r>
          </a:p>
          <a:p>
            <a:pPr marL="0" marR="0" indent="0" algn="l" defTabSz="914400" rtl="0" eaLnBrk="1" fontAlgn="auto" latinLnBrk="0" hangingPunct="1">
              <a:lnSpc>
                <a:spcPct val="100000"/>
              </a:lnSpc>
              <a:spcBef>
                <a:spcPts val="0"/>
              </a:spcBef>
              <a:spcAft>
                <a:spcPts val="0"/>
              </a:spcAft>
              <a:buClrTx/>
              <a:buSzTx/>
              <a:buFontTx/>
              <a:buNone/>
              <a:tabLst/>
              <a:defRPr/>
            </a:pPr>
            <a:endParaRPr lang="uk-UA" sz="1200" b="0" baseline="0" dirty="0">
              <a:solidFill>
                <a:schemeClr val="tx1">
                  <a:lumMod val="65000"/>
                  <a:lumOff val="35000"/>
                </a:schemeClr>
              </a:solidFill>
              <a:latin typeface="Tahoma" pitchFamily="34" charset="0"/>
              <a:ea typeface="Tahoma" pitchFamily="34" charset="0"/>
              <a:cs typeface="Tahom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b="0" baseline="0" dirty="0">
                <a:solidFill>
                  <a:schemeClr val="tx1">
                    <a:lumMod val="65000"/>
                    <a:lumOff val="35000"/>
                  </a:schemeClr>
                </a:solidFill>
                <a:latin typeface="Tahoma" pitchFamily="34" charset="0"/>
                <a:ea typeface="Tahoma" pitchFamily="34" charset="0"/>
                <a:cs typeface="Tahoma" pitchFamily="34" charset="0"/>
              </a:rPr>
              <a:t>Не залучення користувача у процес розробки означає, що при формуванні вимог не беруться до уваги реальні потреби та очікування користувача. А саме користувач визначає потрібність, зручність та ефективність програми. Якщо розроблений продукт не буде задовольняти користувача, він  не буде ним користовуватися.</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b="0" baseline="0" dirty="0">
                <a:solidFill>
                  <a:schemeClr val="tx1">
                    <a:lumMod val="65000"/>
                    <a:lumOff val="35000"/>
                  </a:schemeClr>
                </a:solidFill>
                <a:latin typeface="Tahoma" pitchFamily="34" charset="0"/>
                <a:ea typeface="Tahoma" pitchFamily="34" charset="0"/>
                <a:cs typeface="Tahoma"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b="0" baseline="0" dirty="0">
                <a:solidFill>
                  <a:schemeClr val="tx1">
                    <a:lumMod val="65000"/>
                    <a:lumOff val="35000"/>
                  </a:schemeClr>
                </a:solidFill>
                <a:latin typeface="Tahoma" pitchFamily="34" charset="0"/>
                <a:ea typeface="Tahoma" pitchFamily="34" charset="0"/>
                <a:cs typeface="Tahoma" pitchFamily="34" charset="0"/>
              </a:rPr>
              <a:t>Якщо у вимогах описано лише загальне бачення продукту, а не його детальний опис, узгоджений з замовником, то в замовника можуть бути нереалістичні очікування від продукту. Тоді реальний продукт викликатиме у нього розчарування та відмову від прийняття.</a:t>
            </a:r>
          </a:p>
          <a:p>
            <a:pPr marL="0" marR="0" indent="0" algn="l" defTabSz="914400" rtl="0" eaLnBrk="1" fontAlgn="auto" latinLnBrk="0" hangingPunct="1">
              <a:lnSpc>
                <a:spcPct val="100000"/>
              </a:lnSpc>
              <a:spcBef>
                <a:spcPts val="0"/>
              </a:spcBef>
              <a:spcAft>
                <a:spcPts val="0"/>
              </a:spcAft>
              <a:buClrTx/>
              <a:buSzTx/>
              <a:buFontTx/>
              <a:buNone/>
              <a:tabLst/>
              <a:defRPr/>
            </a:pPr>
            <a:endParaRPr lang="uk-UA" sz="1200" b="0" baseline="0" dirty="0">
              <a:solidFill>
                <a:schemeClr val="tx1">
                  <a:lumMod val="65000"/>
                  <a:lumOff val="35000"/>
                </a:schemeClr>
              </a:solidFill>
              <a:latin typeface="Tahoma" pitchFamily="34" charset="0"/>
              <a:ea typeface="Tahoma" pitchFamily="34" charset="0"/>
              <a:cs typeface="Tahom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b="0" baseline="0" dirty="0">
                <a:solidFill>
                  <a:schemeClr val="tx1">
                    <a:lumMod val="65000"/>
                    <a:lumOff val="35000"/>
                  </a:schemeClr>
                </a:solidFill>
                <a:latin typeface="Tahoma" pitchFamily="34" charset="0"/>
                <a:ea typeface="Tahoma" pitchFamily="34" charset="0"/>
                <a:cs typeface="Tahoma" pitchFamily="34" charset="0"/>
              </a:rPr>
              <a:t>Зміни у вимогах ведуть за собою цілий ланцюжок змін у дизайні, розробці, тестуванні. Це значно збільшує обсяг робіт. Якщо при цьому ресурси та час залишаються незмінними, то нам не вдастся отримати якісний продукт. </a:t>
            </a:r>
          </a:p>
          <a:p>
            <a:pPr marL="0" marR="0" indent="0" algn="l" defTabSz="914400" rtl="0" eaLnBrk="1" fontAlgn="auto" latinLnBrk="0" hangingPunct="1">
              <a:lnSpc>
                <a:spcPct val="100000"/>
              </a:lnSpc>
              <a:spcBef>
                <a:spcPts val="0"/>
              </a:spcBef>
              <a:spcAft>
                <a:spcPts val="0"/>
              </a:spcAft>
              <a:buClrTx/>
              <a:buSzTx/>
              <a:buFontTx/>
              <a:buNone/>
              <a:tabLst/>
              <a:defRPr/>
            </a:pPr>
            <a:endParaRPr lang="uk-UA" sz="1200" b="0" baseline="0" dirty="0">
              <a:solidFill>
                <a:schemeClr val="tx1">
                  <a:lumMod val="65000"/>
                  <a:lumOff val="35000"/>
                </a:schemeClr>
              </a:solidFill>
              <a:latin typeface="Tahoma" pitchFamily="34" charset="0"/>
              <a:ea typeface="Tahoma" pitchFamily="34" charset="0"/>
              <a:cs typeface="Tahom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b="0" baseline="0" dirty="0">
                <a:solidFill>
                  <a:schemeClr val="tx1">
                    <a:lumMod val="65000"/>
                    <a:lumOff val="35000"/>
                  </a:schemeClr>
                </a:solidFill>
                <a:latin typeface="Tahoma" pitchFamily="34" charset="0"/>
                <a:ea typeface="Tahoma" pitchFamily="34" charset="0"/>
                <a:cs typeface="Tahoma" pitchFamily="34" charset="0"/>
              </a:rPr>
              <a:t>Вже роблений продукт може стати непотрібним тоді, коли  він не відповідає бізнес потребам користувача, тобто надає непотрібну функціональнасть. І знову причина лежить в погано сформульованих вимогах користувача </a:t>
            </a:r>
          </a:p>
          <a:p>
            <a:pPr marL="0" marR="0" indent="0" algn="l" defTabSz="914400" rtl="0" eaLnBrk="1" fontAlgn="auto" latinLnBrk="0" hangingPunct="1">
              <a:lnSpc>
                <a:spcPct val="100000"/>
              </a:lnSpc>
              <a:spcBef>
                <a:spcPts val="0"/>
              </a:spcBef>
              <a:spcAft>
                <a:spcPts val="0"/>
              </a:spcAft>
              <a:buClrTx/>
              <a:buSzTx/>
              <a:buFontTx/>
              <a:buNone/>
              <a:tabLst/>
              <a:defRPr/>
            </a:pPr>
            <a:endParaRPr lang="uk-UA" sz="1200" b="0" baseline="0" dirty="0">
              <a:solidFill>
                <a:schemeClr val="tx1">
                  <a:lumMod val="65000"/>
                  <a:lumOff val="35000"/>
                </a:schemeClr>
              </a:solidFill>
              <a:latin typeface="Tahoma" pitchFamily="34" charset="0"/>
              <a:ea typeface="Tahoma" pitchFamily="34" charset="0"/>
              <a:cs typeface="Tahom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b="0" dirty="0">
                <a:solidFill>
                  <a:schemeClr val="tx1">
                    <a:lumMod val="65000"/>
                    <a:lumOff val="35000"/>
                  </a:schemeClr>
                </a:solidFill>
                <a:latin typeface="Tahoma" pitchFamily="34" charset="0"/>
                <a:ea typeface="Tahoma" pitchFamily="34" charset="0"/>
                <a:cs typeface="Tahoma" pitchFamily="34" charset="0"/>
              </a:rPr>
              <a:t>Отже</a:t>
            </a:r>
            <a:r>
              <a:rPr lang="uk-UA" sz="1200" b="0" baseline="0" dirty="0">
                <a:solidFill>
                  <a:schemeClr val="tx1">
                    <a:lumMod val="65000"/>
                    <a:lumOff val="35000"/>
                  </a:schemeClr>
                </a:solidFill>
                <a:latin typeface="Tahoma" pitchFamily="34" charset="0"/>
                <a:ea typeface="Tahoma" pitchFamily="34" charset="0"/>
                <a:cs typeface="Tahoma" pitchFamily="34" charset="0"/>
              </a:rPr>
              <a:t> можна стверджувати, що вимоги є ключем до успіху проекту.</a:t>
            </a:r>
          </a:p>
          <a:p>
            <a:pPr marL="0" marR="0" indent="0" algn="l" defTabSz="914400" rtl="0" eaLnBrk="1" fontAlgn="auto" latinLnBrk="0" hangingPunct="1">
              <a:lnSpc>
                <a:spcPct val="100000"/>
              </a:lnSpc>
              <a:spcBef>
                <a:spcPts val="0"/>
              </a:spcBef>
              <a:spcAft>
                <a:spcPts val="0"/>
              </a:spcAft>
              <a:buClrTx/>
              <a:buSzTx/>
              <a:buFontTx/>
              <a:buNone/>
              <a:tabLst/>
              <a:defRPr/>
            </a:pPr>
            <a:r>
              <a:rPr lang="uk-UA" sz="1200" b="0" dirty="0">
                <a:solidFill>
                  <a:schemeClr val="tx1">
                    <a:lumMod val="65000"/>
                    <a:lumOff val="35000"/>
                  </a:schemeClr>
                </a:solidFill>
                <a:latin typeface="Tahoma" pitchFamily="34" charset="0"/>
                <a:ea typeface="Tahoma" pitchFamily="34" charset="0"/>
                <a:cs typeface="Tahoma" pitchFamily="34" charset="0"/>
              </a:rPr>
              <a:t>А кожен проект є</a:t>
            </a:r>
            <a:r>
              <a:rPr lang="uk-UA" sz="1200" b="0" baseline="0" dirty="0">
                <a:solidFill>
                  <a:schemeClr val="tx1">
                    <a:lumMod val="65000"/>
                    <a:lumOff val="35000"/>
                  </a:schemeClr>
                </a:solidFill>
                <a:latin typeface="Tahoma" pitchFamily="34" charset="0"/>
                <a:ea typeface="Tahoma" pitchFamily="34" charset="0"/>
                <a:cs typeface="Tahoma" pitchFamily="34" charset="0"/>
              </a:rPr>
              <a:t> успішним чи провальним залежно від якості своїх вимог. </a:t>
            </a:r>
            <a:endParaRPr lang="en-US" sz="1200" b="1" i="0" u="none" strike="noStrike" kern="1200" baseline="0" dirty="0">
              <a:solidFill>
                <a:schemeClr val="tx1"/>
              </a:solidFill>
              <a:latin typeface="+mn-lt"/>
              <a:ea typeface="+mn-ea"/>
              <a:cs typeface="+mn-cs"/>
            </a:endParaRPr>
          </a:p>
          <a:p>
            <a:endParaRPr lang="uk-UA" sz="1200" b="1"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dirty="0">
              <a:solidFill>
                <a:schemeClr val="tx1">
                  <a:lumMod val="65000"/>
                  <a:lumOff val="35000"/>
                </a:schemeClr>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014480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У якому</a:t>
            </a:r>
            <a:r>
              <a:rPr lang="uk-UA" baseline="0" dirty="0"/>
              <a:t> вигляді можуть існувати вимоги до продукту?</a:t>
            </a:r>
          </a:p>
          <a:p>
            <a:r>
              <a:rPr lang="uk-UA" baseline="0" dirty="0"/>
              <a:t>Це більш чи менш формальні документи, що містять опис продукту, його зовнішнє представлення, характеристики, функціонаольність, взаємодію з користувачем, обмеження  тощо</a:t>
            </a:r>
          </a:p>
          <a:p>
            <a:r>
              <a:rPr lang="uk-UA" baseline="0" dirty="0"/>
              <a:t>Окрема вимога може бути представлена звичайним чи структурованим реченням, структурованим текстовим шаблоном.</a:t>
            </a:r>
          </a:p>
          <a:p>
            <a:r>
              <a:rPr lang="uk-UA" baseline="0" dirty="0"/>
              <a:t>Наприклад у вигляді юзер сторі </a:t>
            </a:r>
          </a:p>
          <a:p>
            <a:r>
              <a:rPr lang="uk-UA" baseline="0" dirty="0"/>
              <a:t>Деякі вимоги зручно зображати таблицями.</a:t>
            </a:r>
            <a:endParaRPr lang="en-US" dirty="0"/>
          </a:p>
          <a:p>
            <a:endParaRPr lang="en-US" dirty="0"/>
          </a:p>
        </p:txBody>
      </p:sp>
      <p:sp>
        <p:nvSpPr>
          <p:cNvPr id="4" name="Slide Number Placeholder 3"/>
          <p:cNvSpPr>
            <a:spLocks noGrp="1"/>
          </p:cNvSpPr>
          <p:nvPr>
            <p:ph type="sldNum" sz="quarter" idx="10"/>
          </p:nvPr>
        </p:nvSpPr>
        <p:spPr/>
        <p:txBody>
          <a:bodyPr/>
          <a:lstStyle/>
          <a:p>
            <a:fld id="{DF634F22-4C54-44F7-BA36-156EB68FF09E}" type="slidenum">
              <a:rPr lang="en-US" smtClean="0"/>
              <a:t>8</a:t>
            </a:fld>
            <a:endParaRPr lang="en-US"/>
          </a:p>
        </p:txBody>
      </p:sp>
    </p:spTree>
    <p:extLst>
      <p:ext uri="{BB962C8B-B14F-4D97-AF65-F5344CB8AC3E}">
        <p14:creationId xmlns:p14="http://schemas.microsoft.com/office/powerpoint/2010/main" val="3780529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aseline="0" dirty="0"/>
              <a:t>Для представлення окремих вимог використовують різноманітні діаграми</a:t>
            </a:r>
          </a:p>
          <a:p>
            <a:r>
              <a:rPr lang="uk-UA" baseline="0" dirty="0"/>
              <a:t>Так взаємодію користувача із системою найкраще описує юзкейс діаграма, </a:t>
            </a:r>
          </a:p>
          <a:p>
            <a:r>
              <a:rPr lang="uk-UA" baseline="0" dirty="0"/>
              <a:t>Діаграмою станів зручно задавати стани обєктів та переходи між ними у процесі їх життєвого циклу.</a:t>
            </a:r>
          </a:p>
          <a:p>
            <a:r>
              <a:rPr lang="uk-UA" baseline="0" dirty="0"/>
              <a:t>Малюнки, мокапи, прототипи та симуляції зручні для візуального представлення інтерфейсу програми, </a:t>
            </a:r>
            <a:endParaRPr lang="en-US" baseline="0" dirty="0"/>
          </a:p>
          <a:p>
            <a:r>
              <a:rPr lang="uk-UA" baseline="0" dirty="0"/>
              <a:t>Детальніше про представлення вимог у документах ми дізнаємося з наступних модулів</a:t>
            </a:r>
          </a:p>
          <a:p>
            <a:r>
              <a:rPr lang="uk-UA" baseline="0" dirty="0"/>
              <a:t>Зараз важливо розуміти, що не формат чи представлення визначають вимогу, а те, чи є це намір або потреба зацікавлених сторін</a:t>
            </a:r>
          </a:p>
          <a:p>
            <a:endParaRPr lang="en-US" dirty="0"/>
          </a:p>
        </p:txBody>
      </p:sp>
      <p:sp>
        <p:nvSpPr>
          <p:cNvPr id="4" name="Slide Number Placeholder 3"/>
          <p:cNvSpPr>
            <a:spLocks noGrp="1"/>
          </p:cNvSpPr>
          <p:nvPr>
            <p:ph type="sldNum" sz="quarter" idx="10"/>
          </p:nvPr>
        </p:nvSpPr>
        <p:spPr/>
        <p:txBody>
          <a:bodyPr/>
          <a:lstStyle/>
          <a:p>
            <a:fld id="{DF634F22-4C54-44F7-BA36-156EB68FF09E}" type="slidenum">
              <a:rPr lang="en-US" smtClean="0"/>
              <a:t>9</a:t>
            </a:fld>
            <a:endParaRPr lang="en-US"/>
          </a:p>
        </p:txBody>
      </p:sp>
    </p:spTree>
    <p:extLst>
      <p:ext uri="{BB962C8B-B14F-4D97-AF65-F5344CB8AC3E}">
        <p14:creationId xmlns:p14="http://schemas.microsoft.com/office/powerpoint/2010/main" val="19567094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01">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Заголовок 1"/>
          <p:cNvSpPr>
            <a:spLocks noGrp="1"/>
          </p:cNvSpPr>
          <p:nvPr>
            <p:ph type="ctrTitle" hasCustomPrompt="1"/>
          </p:nvPr>
        </p:nvSpPr>
        <p:spPr>
          <a:xfrm>
            <a:off x="1188723" y="2701639"/>
            <a:ext cx="7631084" cy="1731039"/>
          </a:xfrm>
          <a:prstGeom prst="rect">
            <a:avLst/>
          </a:prstGeom>
        </p:spPr>
        <p:txBody>
          <a:bodyPr anchor="b">
            <a:normAutofit/>
          </a:bodyPr>
          <a:lstStyle>
            <a:lvl1pPr marL="0" indent="0" algn="l">
              <a:defRPr sz="6500" baseline="0"/>
            </a:lvl1pPr>
          </a:lstStyle>
          <a:p>
            <a:r>
              <a:rPr lang="en-US" dirty="0"/>
              <a:t>Click to add title</a:t>
            </a:r>
            <a:br>
              <a:rPr lang="en-US" dirty="0"/>
            </a:br>
            <a:r>
              <a:rPr lang="en-US" dirty="0"/>
              <a:t>65 </a:t>
            </a:r>
            <a:r>
              <a:rPr lang="en-US" dirty="0" err="1"/>
              <a:t>pt</a:t>
            </a:r>
            <a:endParaRPr lang="uk-UA" dirty="0"/>
          </a:p>
        </p:txBody>
      </p:sp>
      <p:sp>
        <p:nvSpPr>
          <p:cNvPr id="3" name="Подзаголовок 2"/>
          <p:cNvSpPr>
            <a:spLocks noGrp="1"/>
          </p:cNvSpPr>
          <p:nvPr>
            <p:ph type="subTitle" idx="1" hasCustomPrompt="1"/>
          </p:nvPr>
        </p:nvSpPr>
        <p:spPr>
          <a:xfrm>
            <a:off x="1188725" y="1963226"/>
            <a:ext cx="8969433" cy="454573"/>
          </a:xfrm>
          <a:prstGeom prst="rect">
            <a:avLst/>
          </a:prstGeom>
        </p:spPr>
        <p:txBody>
          <a:bodyPr>
            <a:noAutofit/>
          </a:bodyPr>
          <a:lstStyle>
            <a:lvl1pPr marL="0" indent="0" algn="l">
              <a:buNone/>
              <a:defRPr sz="30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pic>
        <p:nvPicPr>
          <p:cNvPr id="11" name="Picture 10"/>
          <p:cNvPicPr>
            <a:picLocks noChangeAspect="1"/>
          </p:cNvPicPr>
          <p:nvPr userDrawn="1"/>
        </p:nvPicPr>
        <p:blipFill>
          <a:blip r:embed="rId3"/>
          <a:stretch>
            <a:fillRect/>
          </a:stretch>
        </p:blipFill>
        <p:spPr>
          <a:xfrm>
            <a:off x="273050" y="271780"/>
            <a:ext cx="11645900" cy="685800"/>
          </a:xfrm>
          <a:prstGeom prst="rect">
            <a:avLst/>
          </a:prstGeom>
        </p:spPr>
      </p:pic>
      <p:pic>
        <p:nvPicPr>
          <p:cNvPr id="9" name="Picture 8"/>
          <p:cNvPicPr>
            <a:picLocks noChangeAspect="1"/>
          </p:cNvPicPr>
          <p:nvPr userDrawn="1"/>
        </p:nvPicPr>
        <p:blipFill>
          <a:blip r:embed="rId4"/>
          <a:stretch>
            <a:fillRect/>
          </a:stretch>
        </p:blipFill>
        <p:spPr>
          <a:xfrm>
            <a:off x="453461" y="5302608"/>
            <a:ext cx="2923244" cy="1216240"/>
          </a:xfrm>
          <a:prstGeom prst="rect">
            <a:avLst/>
          </a:prstGeom>
        </p:spPr>
      </p:pic>
    </p:spTree>
    <p:extLst>
      <p:ext uri="{BB962C8B-B14F-4D97-AF65-F5344CB8AC3E}">
        <p14:creationId xmlns:p14="http://schemas.microsoft.com/office/powerpoint/2010/main" val="14541019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st slide contacts 0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Заголовок 1"/>
          <p:cNvSpPr>
            <a:spLocks noGrp="1"/>
          </p:cNvSpPr>
          <p:nvPr>
            <p:ph type="title"/>
          </p:nvPr>
        </p:nvSpPr>
        <p:spPr>
          <a:xfrm>
            <a:off x="1268727" y="2132233"/>
            <a:ext cx="9883536" cy="1325563"/>
          </a:xfrm>
          <a:prstGeom prst="rect">
            <a:avLst/>
          </a:prstGeom>
        </p:spPr>
        <p:txBody>
          <a:bodyPr>
            <a:normAutofit/>
          </a:bodyPr>
          <a:lstStyle>
            <a:lvl1pPr>
              <a:defRPr sz="3500"/>
            </a:lvl1pPr>
          </a:lstStyle>
          <a:p>
            <a:endParaRPr lang="uk-UA" dirty="0"/>
          </a:p>
        </p:txBody>
      </p:sp>
      <p:pic>
        <p:nvPicPr>
          <p:cNvPr id="5" name="Picture 4"/>
          <p:cNvPicPr>
            <a:picLocks noChangeAspect="1"/>
          </p:cNvPicPr>
          <p:nvPr userDrawn="1"/>
        </p:nvPicPr>
        <p:blipFill>
          <a:blip r:embed="rId3"/>
          <a:stretch>
            <a:fillRect/>
          </a:stretch>
        </p:blipFill>
        <p:spPr>
          <a:xfrm>
            <a:off x="273050" y="271780"/>
            <a:ext cx="11645900" cy="685800"/>
          </a:xfrm>
          <a:prstGeom prst="rect">
            <a:avLst/>
          </a:prstGeom>
        </p:spPr>
      </p:pic>
      <p:sp>
        <p:nvSpPr>
          <p:cNvPr id="6" name="TextBox 5"/>
          <p:cNvSpPr txBox="1"/>
          <p:nvPr userDrawn="1"/>
        </p:nvSpPr>
        <p:spPr>
          <a:xfrm>
            <a:off x="951551" y="5001138"/>
            <a:ext cx="7381835" cy="1477328"/>
          </a:xfrm>
          <a:prstGeom prst="rect">
            <a:avLst/>
          </a:prstGeom>
          <a:noFill/>
        </p:spPr>
        <p:txBody>
          <a:bodyPr wrap="square" numCol="4" spcCol="144000" rtlCol="0">
            <a:spAutoFit/>
          </a:bodyPr>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USA HQ</a:t>
            </a:r>
            <a:br>
              <a:rPr kumimoji="0" lang="en-US" sz="1000" b="1"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Toll Free: 866-687-3588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+1-512-516-8880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Ukraine HQ</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+380-32-240-9090</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Bulgaria</a:t>
            </a:r>
            <a:r>
              <a:rPr kumimoji="0" lang="en-US" sz="1000" b="0" i="0" u="none" strike="noStrike" kern="1200" cap="none" spc="0" normalizeH="0" baseline="0" noProof="0" dirty="0">
                <a:ln>
                  <a:noFill/>
                </a:ln>
                <a:solidFill>
                  <a:srgbClr val="FFFFFF"/>
                </a:solidFill>
                <a:effectLst/>
                <a:uLnTx/>
                <a:uFillTx/>
                <a:latin typeface="Tahoma"/>
                <a:ea typeface="+mn-ea"/>
                <a:cs typeface="+mn-cs"/>
              </a:rPr>
              <a:t>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+359-2-902-3760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Germany</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+49-69-2602-5857</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Netherlands</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+31-20-262-33-23 </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Poland</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+48-71-382-2800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UK</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+44-207-544-8414 </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EMAIL</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info@softserveinc.com</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WEBSITE:</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www.softserveinc.com</a:t>
            </a:r>
            <a:endParaRPr kumimoji="0" lang="uk-UA" sz="1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668539200"/>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st slide contacts 02">
    <p:bg>
      <p:bgRef idx="1001">
        <a:schemeClr val="bg1"/>
      </p:bgRef>
    </p:bg>
    <p:spTree>
      <p:nvGrpSpPr>
        <p:cNvPr id="1" name=""/>
        <p:cNvGrpSpPr/>
        <p:nvPr/>
      </p:nvGrpSpPr>
      <p:grpSpPr>
        <a:xfrm>
          <a:off x="0" y="0"/>
          <a:ext cx="0" cy="0"/>
          <a:chOff x="0" y="0"/>
          <a:chExt cx="0" cy="0"/>
        </a:xfrm>
      </p:grpSpPr>
      <p:sp>
        <p:nvSpPr>
          <p:cNvPr id="3" name="Прямоугольник 2"/>
          <p:cNvSpPr/>
          <p:nvPr userDrawn="1"/>
        </p:nvSpPr>
        <p:spPr>
          <a:xfrm>
            <a:off x="263531" y="4834657"/>
            <a:ext cx="11664951" cy="17630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1800"/>
          </a:p>
        </p:txBody>
      </p:sp>
      <p:sp>
        <p:nvSpPr>
          <p:cNvPr id="5" name="Заголовок 1"/>
          <p:cNvSpPr>
            <a:spLocks noGrp="1"/>
          </p:cNvSpPr>
          <p:nvPr>
            <p:ph type="title"/>
          </p:nvPr>
        </p:nvSpPr>
        <p:spPr>
          <a:xfrm>
            <a:off x="1268727" y="2132233"/>
            <a:ext cx="9883536" cy="1325563"/>
          </a:xfrm>
          <a:prstGeom prst="rect">
            <a:avLst/>
          </a:prstGeom>
        </p:spPr>
        <p:txBody>
          <a:bodyPr>
            <a:normAutofit/>
          </a:bodyPr>
          <a:lstStyle>
            <a:lvl1pPr>
              <a:defRPr sz="3500"/>
            </a:lvl1pPr>
          </a:lstStyle>
          <a:p>
            <a:endParaRPr lang="uk-UA" dirty="0"/>
          </a:p>
        </p:txBody>
      </p:sp>
      <p:sp>
        <p:nvSpPr>
          <p:cNvPr id="6" name="TextBox 5"/>
          <p:cNvSpPr txBox="1"/>
          <p:nvPr userDrawn="1"/>
        </p:nvSpPr>
        <p:spPr>
          <a:xfrm>
            <a:off x="951551" y="5001138"/>
            <a:ext cx="7381835" cy="1477328"/>
          </a:xfrm>
          <a:prstGeom prst="rect">
            <a:avLst/>
          </a:prstGeom>
          <a:noFill/>
        </p:spPr>
        <p:txBody>
          <a:bodyPr wrap="square" numCol="4" spcCol="144000" rtlCol="0">
            <a:spAutoFit/>
          </a:bodyPr>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USA HQ</a:t>
            </a:r>
            <a:br>
              <a:rPr kumimoji="0" lang="en-US" sz="1000" b="1"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Toll Free: 866-687-3588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+1-512-516-8880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Ukraine HQ</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+380-32-240-9090</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Bulgaria</a:t>
            </a:r>
            <a:r>
              <a:rPr kumimoji="0" lang="en-US" sz="1000" b="0" i="0" u="none" strike="noStrike" kern="1200" cap="none" spc="0" normalizeH="0" baseline="0" noProof="0" dirty="0">
                <a:ln>
                  <a:noFill/>
                </a:ln>
                <a:solidFill>
                  <a:srgbClr val="FFFFFF"/>
                </a:solidFill>
                <a:effectLst/>
                <a:uLnTx/>
                <a:uFillTx/>
                <a:latin typeface="Tahoma"/>
                <a:ea typeface="+mn-ea"/>
                <a:cs typeface="+mn-cs"/>
              </a:rPr>
              <a:t>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+359-2-902-3760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Germany</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+49-69-2602-5857</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Netherlands</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+31-20-262-33-23 </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Poland</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+48-71-382-2800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UK</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+44-207-544-8414 </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EMAIL</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info@softserveinc.com</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WEBSITE:</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www.softserveinc.com</a:t>
            </a:r>
            <a:endParaRPr kumimoji="0" lang="uk-UA" sz="1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0553402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11F383-2B37-414A-B541-38B38AB35173}" type="datetimeFigureOut">
              <a:rPr lang="en-US" smtClean="0"/>
              <a:pPr/>
              <a:t>9/3/19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967048-5B7E-425F-AB74-6BA0DB386623}" type="slidenum">
              <a:rPr lang="en-US" smtClean="0"/>
              <a:pPr/>
              <a:t>‹#›</a:t>
            </a:fld>
            <a:endParaRPr lang="en-US"/>
          </a:p>
        </p:txBody>
      </p:sp>
    </p:spTree>
    <p:extLst>
      <p:ext uri="{BB962C8B-B14F-4D97-AF65-F5344CB8AC3E}">
        <p14:creationId xmlns:p14="http://schemas.microsoft.com/office/powerpoint/2010/main" val="36583527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609600" y="152400"/>
            <a:ext cx="10972800" cy="914400"/>
          </a:xfrm>
        </p:spPr>
        <p:txBody>
          <a:bodyPr>
            <a:normAutofit/>
          </a:bodyPr>
          <a:lstStyle>
            <a:lvl1pPr algn="ctr">
              <a:defRPr lang="en-US" sz="4000" b="1" kern="1200" dirty="0">
                <a:solidFill>
                  <a:srgbClr val="32469A"/>
                </a:solidFill>
                <a:latin typeface="Segoe UI" pitchFamily="34" charset="0"/>
                <a:ea typeface="Segoe UI" pitchFamily="34" charset="0"/>
                <a:cs typeface="Segoe UI"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dirty="0"/>
              <a:t>Click to edit Master title style</a:t>
            </a:r>
          </a:p>
        </p:txBody>
      </p:sp>
      <p:sp>
        <p:nvSpPr>
          <p:cNvPr id="7" name="Text Placeholder 2"/>
          <p:cNvSpPr>
            <a:spLocks noGrp="1"/>
          </p:cNvSpPr>
          <p:nvPr>
            <p:ph idx="1"/>
          </p:nvPr>
        </p:nvSpPr>
        <p:spPr>
          <a:xfrm>
            <a:off x="609600" y="1447801"/>
            <a:ext cx="10972800" cy="4525963"/>
          </a:xfrm>
          <a:prstGeom prst="rect">
            <a:avLst/>
          </a:prstGeom>
        </p:spPr>
        <p:txBody>
          <a:bodyPr vert="horz" lIns="91440" tIns="45720" rIns="91440" bIns="45720" rtlCol="0">
            <a:normAutofit/>
          </a:bodyPr>
          <a:lstStyle>
            <a:lvl1pPr>
              <a:defRPr>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4243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WGC Content">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508000" y="990600"/>
            <a:ext cx="11277600" cy="5029200"/>
          </a:xfrm>
          <a:noFill/>
          <a:ln w="12700">
            <a:no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4015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6560" y="343778"/>
            <a:ext cx="11511915" cy="525970"/>
          </a:xfrm>
        </p:spPr>
        <p:txBody>
          <a:bodyPr>
            <a:noAutofit/>
          </a:bodyPr>
          <a:lstStyle>
            <a:lvl1pPr>
              <a:defRPr sz="3500"/>
            </a:lvl1pPr>
          </a:lstStyle>
          <a:p>
            <a:r>
              <a:rPr lang="en-US" dirty="0"/>
              <a:t>Click to add title</a:t>
            </a:r>
            <a:endParaRPr lang="uk-UA" dirty="0"/>
          </a:p>
        </p:txBody>
      </p:sp>
      <p:sp>
        <p:nvSpPr>
          <p:cNvPr id="6" name="Текст 2"/>
          <p:cNvSpPr>
            <a:spLocks noGrp="1"/>
          </p:cNvSpPr>
          <p:nvPr>
            <p:ph idx="1"/>
          </p:nvPr>
        </p:nvSpPr>
        <p:spPr>
          <a:xfrm>
            <a:off x="416560" y="1232043"/>
            <a:ext cx="11369040" cy="3361410"/>
          </a:xfrm>
          <a:prstGeom prst="rect">
            <a:avLst/>
          </a:prstGeom>
        </p:spPr>
        <p:txBody>
          <a:bodyPr vert="horz" lIns="91440" tIns="45720" rIns="91440" bIns="45720" rtlCol="0">
            <a:normAutofit/>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a:t>
            </a:r>
            <a:r>
              <a:rPr lang="ru-RU" dirty="0"/>
              <a:t> </a:t>
            </a:r>
            <a:r>
              <a:rPr lang="en-US" dirty="0"/>
              <a:t>level</a:t>
            </a:r>
            <a:endParaRPr lang="uk-UA" dirty="0"/>
          </a:p>
        </p:txBody>
      </p:sp>
    </p:spTree>
    <p:extLst>
      <p:ext uri="{BB962C8B-B14F-4D97-AF65-F5344CB8AC3E}">
        <p14:creationId xmlns:p14="http://schemas.microsoft.com/office/powerpoint/2010/main" val="3241052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416561" y="1233488"/>
            <a:ext cx="11513504" cy="3425825"/>
          </a:xfrm>
        </p:spPr>
        <p:txBody>
          <a:bodyPr/>
          <a:lstStyle>
            <a:lvl1pPr marL="0" indent="0">
              <a:buClr>
                <a:schemeClr val="accent4"/>
              </a:buClr>
              <a:buFontTx/>
              <a:buNone/>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a:lvl4pPr>
            <a:lvl5pPr>
              <a:defRPr sz="2200"/>
            </a:lvl5pPr>
          </a:lstStyle>
          <a:p>
            <a:pPr lvl="0"/>
            <a:r>
              <a:rPr lang="en-US" dirty="0"/>
              <a:t>Click to add text</a:t>
            </a:r>
            <a:endParaRPr lang="ru-RU" dirty="0"/>
          </a:p>
        </p:txBody>
      </p:sp>
      <p:sp>
        <p:nvSpPr>
          <p:cNvPr id="4" name="Заголовок 1"/>
          <p:cNvSpPr>
            <a:spLocks noGrp="1"/>
          </p:cNvSpPr>
          <p:nvPr>
            <p:ph type="title" hasCustomPrompt="1"/>
          </p:nvPr>
        </p:nvSpPr>
        <p:spPr>
          <a:xfrm>
            <a:off x="416560" y="343778"/>
            <a:ext cx="11511915" cy="525970"/>
          </a:xfrm>
        </p:spPr>
        <p:txBody>
          <a:bodyPr>
            <a:noAutofit/>
          </a:bodyPr>
          <a:lstStyle>
            <a:lvl1pPr>
              <a:defRPr sz="3500"/>
            </a:lvl1pPr>
          </a:lstStyle>
          <a:p>
            <a:r>
              <a:rPr lang="en-US" dirty="0"/>
              <a:t>Click to add title</a:t>
            </a:r>
            <a:endParaRPr lang="uk-UA" dirty="0"/>
          </a:p>
        </p:txBody>
      </p:sp>
    </p:spTree>
    <p:extLst>
      <p:ext uri="{BB962C8B-B14F-4D97-AF65-F5344CB8AC3E}">
        <p14:creationId xmlns:p14="http://schemas.microsoft.com/office/powerpoint/2010/main" val="3322664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3" name="Таблица 2"/>
          <p:cNvSpPr>
            <a:spLocks noGrp="1"/>
          </p:cNvSpPr>
          <p:nvPr>
            <p:ph type="tbl" sz="quarter" idx="10"/>
          </p:nvPr>
        </p:nvSpPr>
        <p:spPr>
          <a:xfrm>
            <a:off x="416560" y="1233488"/>
            <a:ext cx="11513503" cy="4391025"/>
          </a:xfrm>
        </p:spPr>
        <p:txBody>
          <a:bodyPr/>
          <a:lstStyle/>
          <a:p>
            <a:endParaRPr lang="uk-UA"/>
          </a:p>
        </p:txBody>
      </p:sp>
      <p:sp>
        <p:nvSpPr>
          <p:cNvPr id="4" name="Заголовок 1"/>
          <p:cNvSpPr>
            <a:spLocks noGrp="1"/>
          </p:cNvSpPr>
          <p:nvPr>
            <p:ph type="title" hasCustomPrompt="1"/>
          </p:nvPr>
        </p:nvSpPr>
        <p:spPr>
          <a:xfrm>
            <a:off x="416560" y="343778"/>
            <a:ext cx="11511915" cy="525970"/>
          </a:xfrm>
        </p:spPr>
        <p:txBody>
          <a:bodyPr>
            <a:noAutofit/>
          </a:bodyPr>
          <a:lstStyle>
            <a:lvl1pPr>
              <a:defRPr sz="3500"/>
            </a:lvl1pPr>
          </a:lstStyle>
          <a:p>
            <a:r>
              <a:rPr lang="en-US" dirty="0"/>
              <a:t>Click to add title</a:t>
            </a:r>
            <a:endParaRPr lang="uk-UA" dirty="0"/>
          </a:p>
        </p:txBody>
      </p:sp>
    </p:spTree>
    <p:extLst>
      <p:ext uri="{BB962C8B-B14F-4D97-AF65-F5344CB8AC3E}">
        <p14:creationId xmlns:p14="http://schemas.microsoft.com/office/powerpoint/2010/main" val="29990866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mage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412451" y="1464898"/>
            <a:ext cx="4786022" cy="4159615"/>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add text</a:t>
            </a:r>
            <a:endParaRPr lang="ru-RU" dirty="0"/>
          </a:p>
        </p:txBody>
      </p:sp>
      <p:sp>
        <p:nvSpPr>
          <p:cNvPr id="9" name="Рисунок 8"/>
          <p:cNvSpPr>
            <a:spLocks noGrp="1"/>
          </p:cNvSpPr>
          <p:nvPr>
            <p:ph type="pic" sz="quarter" idx="10"/>
          </p:nvPr>
        </p:nvSpPr>
        <p:spPr>
          <a:xfrm>
            <a:off x="6096000" y="0"/>
            <a:ext cx="6095999" cy="6858000"/>
          </a:xfrm>
        </p:spPr>
        <p:txBody>
          <a:bodyPr/>
          <a:lstStyle/>
          <a:p>
            <a:endParaRPr lang="uk-UA"/>
          </a:p>
        </p:txBody>
      </p:sp>
      <p:sp>
        <p:nvSpPr>
          <p:cNvPr id="5" name="Заголовок 1"/>
          <p:cNvSpPr>
            <a:spLocks noGrp="1"/>
          </p:cNvSpPr>
          <p:nvPr>
            <p:ph type="title" hasCustomPrompt="1"/>
          </p:nvPr>
        </p:nvSpPr>
        <p:spPr>
          <a:xfrm>
            <a:off x="415435" y="343778"/>
            <a:ext cx="4772878" cy="525970"/>
          </a:xfrm>
        </p:spPr>
        <p:txBody>
          <a:bodyPr>
            <a:noAutofit/>
          </a:bodyPr>
          <a:lstStyle>
            <a:lvl1pPr>
              <a:defRPr sz="3500"/>
            </a:lvl1pPr>
          </a:lstStyle>
          <a:p>
            <a:r>
              <a:rPr lang="en-US" dirty="0"/>
              <a:t>Click to add title</a:t>
            </a:r>
            <a:endParaRPr lang="uk-UA" dirty="0"/>
          </a:p>
        </p:txBody>
      </p:sp>
    </p:spTree>
    <p:extLst>
      <p:ext uri="{BB962C8B-B14F-4D97-AF65-F5344CB8AC3E}">
        <p14:creationId xmlns:p14="http://schemas.microsoft.com/office/powerpoint/2010/main" val="15045270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diagram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414145" y="1233488"/>
            <a:ext cx="4728944" cy="4391025"/>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add text</a:t>
            </a:r>
            <a:endParaRPr lang="ru-RU" dirty="0"/>
          </a:p>
        </p:txBody>
      </p:sp>
      <p:sp>
        <p:nvSpPr>
          <p:cNvPr id="7" name="Диаграмма 6"/>
          <p:cNvSpPr>
            <a:spLocks noGrp="1"/>
          </p:cNvSpPr>
          <p:nvPr>
            <p:ph type="chart" sz="quarter" idx="10"/>
          </p:nvPr>
        </p:nvSpPr>
        <p:spPr>
          <a:xfrm>
            <a:off x="6240463" y="260350"/>
            <a:ext cx="5688019" cy="5364163"/>
          </a:xfrm>
        </p:spPr>
        <p:txBody>
          <a:bodyPr/>
          <a:lstStyle/>
          <a:p>
            <a:endParaRPr lang="uk-UA"/>
          </a:p>
        </p:txBody>
      </p:sp>
      <p:sp>
        <p:nvSpPr>
          <p:cNvPr id="5" name="Заголовок 1"/>
          <p:cNvSpPr>
            <a:spLocks noGrp="1"/>
          </p:cNvSpPr>
          <p:nvPr>
            <p:ph type="title" hasCustomPrompt="1"/>
          </p:nvPr>
        </p:nvSpPr>
        <p:spPr>
          <a:xfrm>
            <a:off x="414146" y="345774"/>
            <a:ext cx="4728944" cy="525970"/>
          </a:xfrm>
        </p:spPr>
        <p:txBody>
          <a:bodyPr>
            <a:noAutofit/>
          </a:bodyPr>
          <a:lstStyle>
            <a:lvl1pPr>
              <a:defRPr sz="3500"/>
            </a:lvl1pPr>
          </a:lstStyle>
          <a:p>
            <a:r>
              <a:rPr lang="en-US" dirty="0"/>
              <a:t>Click to add title</a:t>
            </a:r>
            <a:endParaRPr lang="uk-UA" dirty="0"/>
          </a:p>
        </p:txBody>
      </p:sp>
    </p:spTree>
    <p:extLst>
      <p:ext uri="{BB962C8B-B14F-4D97-AF65-F5344CB8AC3E}">
        <p14:creationId xmlns:p14="http://schemas.microsoft.com/office/powerpoint/2010/main" val="2549257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02">
    <p:spTree>
      <p:nvGrpSpPr>
        <p:cNvPr id="1" name=""/>
        <p:cNvGrpSpPr/>
        <p:nvPr/>
      </p:nvGrpSpPr>
      <p:grpSpPr>
        <a:xfrm>
          <a:off x="0" y="0"/>
          <a:ext cx="0" cy="0"/>
          <a:chOff x="0" y="0"/>
          <a:chExt cx="0" cy="0"/>
        </a:xfrm>
      </p:grpSpPr>
      <p:sp>
        <p:nvSpPr>
          <p:cNvPr id="12" name="Рисунок 11"/>
          <p:cNvSpPr>
            <a:spLocks noGrp="1"/>
          </p:cNvSpPr>
          <p:nvPr>
            <p:ph type="pic" sz="quarter" idx="10"/>
          </p:nvPr>
        </p:nvSpPr>
        <p:spPr>
          <a:xfrm>
            <a:off x="263530" y="1233488"/>
            <a:ext cx="11664391" cy="5364162"/>
          </a:xfrm>
          <a:prstGeom prst="rect">
            <a:avLst/>
          </a:prstGeom>
        </p:spPr>
        <p:txBody>
          <a:bodyPr/>
          <a:lstStyle/>
          <a:p>
            <a:endParaRPr lang="uk-UA" dirty="0"/>
          </a:p>
        </p:txBody>
      </p:sp>
      <p:sp>
        <p:nvSpPr>
          <p:cNvPr id="8" name="Подзаголовок 2"/>
          <p:cNvSpPr>
            <a:spLocks noGrp="1"/>
          </p:cNvSpPr>
          <p:nvPr>
            <p:ph type="subTitle" idx="1" hasCustomPrompt="1"/>
          </p:nvPr>
        </p:nvSpPr>
        <p:spPr>
          <a:xfrm>
            <a:off x="1188725" y="4741589"/>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1188723" y="5434552"/>
            <a:ext cx="10741340" cy="924707"/>
          </a:xfrm>
          <a:prstGeom prst="rect">
            <a:avLst/>
          </a:prstGeom>
        </p:spPr>
        <p:txBody>
          <a:bodyPr anchor="b">
            <a:normAutofit/>
          </a:bodyPr>
          <a:lstStyle>
            <a:lvl1pPr marL="0" indent="0" algn="l">
              <a:defRPr sz="6500" baseline="0">
                <a:solidFill>
                  <a:schemeClr val="bg1"/>
                </a:solidFill>
              </a:defRPr>
            </a:lvl1pPr>
          </a:lstStyle>
          <a:p>
            <a:r>
              <a:rPr lang="en-US" dirty="0"/>
              <a:t>Click to add Title 65 </a:t>
            </a:r>
            <a:r>
              <a:rPr lang="en-US" dirty="0" err="1"/>
              <a:t>pt</a:t>
            </a:r>
            <a:endParaRPr lang="uk-UA" dirty="0"/>
          </a:p>
        </p:txBody>
      </p:sp>
    </p:spTree>
    <p:extLst>
      <p:ext uri="{BB962C8B-B14F-4D97-AF65-F5344CB8AC3E}">
        <p14:creationId xmlns:p14="http://schemas.microsoft.com/office/powerpoint/2010/main" val="40943391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Сhapter Slide">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12192000" cy="6858000"/>
          </a:xfrm>
          <a:prstGeom prst="rect">
            <a:avLst/>
          </a:prstGeom>
        </p:spPr>
        <p:txBody>
          <a:bodyPr/>
          <a:lstStyle/>
          <a:p>
            <a:endParaRPr lang="uk-UA" dirty="0"/>
          </a:p>
        </p:txBody>
      </p:sp>
      <p:sp>
        <p:nvSpPr>
          <p:cNvPr id="2" name="Заголовок 1"/>
          <p:cNvSpPr>
            <a:spLocks noGrp="1"/>
          </p:cNvSpPr>
          <p:nvPr>
            <p:ph type="title" hasCustomPrompt="1"/>
          </p:nvPr>
        </p:nvSpPr>
        <p:spPr>
          <a:xfrm>
            <a:off x="446118" y="5848096"/>
            <a:ext cx="10515600" cy="525970"/>
          </a:xfrm>
          <a:prstGeom prst="rect">
            <a:avLst/>
          </a:prstGeom>
        </p:spPr>
        <p:txBody>
          <a:bodyPr>
            <a:noAutofit/>
          </a:bodyPr>
          <a:lstStyle>
            <a:lvl1pPr>
              <a:defRPr sz="3500">
                <a:solidFill>
                  <a:schemeClr val="bg1"/>
                </a:solidFill>
              </a:defRPr>
            </a:lvl1pPr>
          </a:lstStyle>
          <a:p>
            <a:r>
              <a:rPr lang="en-US" dirty="0"/>
              <a:t>Click to add title</a:t>
            </a:r>
            <a:endParaRPr lang="uk-UA" dirty="0"/>
          </a:p>
        </p:txBody>
      </p:sp>
    </p:spTree>
    <p:extLst>
      <p:ext uri="{BB962C8B-B14F-4D97-AF65-F5344CB8AC3E}">
        <p14:creationId xmlns:p14="http://schemas.microsoft.com/office/powerpoint/2010/main" val="11360010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2800" y="2438400"/>
            <a:ext cx="10566400" cy="1447800"/>
          </a:xfrm>
        </p:spPr>
        <p:txBody>
          <a:bodyPr/>
          <a:lstStyle>
            <a:lvl1pPr algn="ctr">
              <a:defRPr>
                <a:solidFill>
                  <a:schemeClr val="bg1"/>
                </a:solidFill>
                <a:latin typeface="Segoe UI" pitchFamily="34" charset="0"/>
                <a:ea typeface="Segoe UI" pitchFamily="34" charset="0"/>
                <a:cs typeface="Segoe UI" pitchFamily="34" charset="0"/>
              </a:defRPr>
            </a:lvl1pPr>
          </a:lstStyle>
          <a:p>
            <a:endParaRPr lang="en-US" dirty="0"/>
          </a:p>
        </p:txBody>
      </p:sp>
      <p:sp>
        <p:nvSpPr>
          <p:cNvPr id="6" name="Subtitle 2"/>
          <p:cNvSpPr>
            <a:spLocks noGrp="1"/>
          </p:cNvSpPr>
          <p:nvPr>
            <p:ph type="subTitle" idx="1"/>
          </p:nvPr>
        </p:nvSpPr>
        <p:spPr>
          <a:xfrm>
            <a:off x="1828800" y="4267200"/>
            <a:ext cx="8534400" cy="762000"/>
          </a:xfrm>
        </p:spPr>
        <p:txBody>
          <a:bodyPr>
            <a:normAutofit/>
          </a:bodyPr>
          <a:lstStyle>
            <a:lvl1pPr marL="0" indent="0" algn="ctr">
              <a:buNone/>
              <a:defRPr sz="2800">
                <a:solidFill>
                  <a:schemeClr val="tx2">
                    <a:lumMod val="20000"/>
                    <a:lumOff val="8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4654151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a:gsLst>
            <a:gs pos="0">
              <a:srgbClr val="243C80"/>
            </a:gs>
            <a:gs pos="91000">
              <a:srgbClr val="204898"/>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16000" y="2590801"/>
            <a:ext cx="10363200" cy="1362075"/>
          </a:xfrm>
        </p:spPr>
        <p:txBody>
          <a:bodyPr anchor="ctr"/>
          <a:lstStyle>
            <a:lvl1pPr algn="ctr">
              <a:defRPr sz="4000" b="1" cap="none"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50008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ne Column Layout">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609600" y="152400"/>
            <a:ext cx="10972800" cy="914400"/>
          </a:xfrm>
        </p:spPr>
        <p:txBody>
          <a:bodyPr>
            <a:normAutofit/>
          </a:bodyPr>
          <a:lstStyle>
            <a:lvl1pPr algn="ctr">
              <a:defRPr lang="en-US" sz="4000" b="1" kern="1200" dirty="0">
                <a:solidFill>
                  <a:srgbClr val="32469A"/>
                </a:solidFill>
                <a:latin typeface="Segoe UI" pitchFamily="34" charset="0"/>
                <a:ea typeface="Segoe UI" pitchFamily="34" charset="0"/>
                <a:cs typeface="Segoe UI"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dirty="0"/>
              <a:t>Click to edit Master title style</a:t>
            </a:r>
          </a:p>
        </p:txBody>
      </p:sp>
      <p:sp>
        <p:nvSpPr>
          <p:cNvPr id="7" name="Text Placeholder 2"/>
          <p:cNvSpPr>
            <a:spLocks noGrp="1"/>
          </p:cNvSpPr>
          <p:nvPr>
            <p:ph idx="1"/>
          </p:nvPr>
        </p:nvSpPr>
        <p:spPr>
          <a:xfrm>
            <a:off x="609600" y="1447801"/>
            <a:ext cx="10972800" cy="4525963"/>
          </a:xfrm>
          <a:prstGeom prst="rect">
            <a:avLst/>
          </a:prstGeom>
        </p:spPr>
        <p:txBody>
          <a:bodyPr vert="horz" lIns="91440" tIns="45720" rIns="91440" bIns="45720" rtlCol="0">
            <a:normAutofit/>
          </a:bodyPr>
          <a:lstStyle>
            <a:lvl1pPr>
              <a:defRPr>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0787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ne Column Layout (no lin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914400"/>
          </a:xfrm>
        </p:spPr>
        <p:txBody>
          <a:bodyPr>
            <a:normAutofit/>
          </a:bodyPr>
          <a:lstStyle>
            <a:lvl1pPr algn="ctr">
              <a:defRPr lang="en-US" sz="4000" b="1" kern="1200" dirty="0">
                <a:solidFill>
                  <a:srgbClr val="32469A"/>
                </a:solidFill>
                <a:latin typeface="Segoe UI" pitchFamily="34" charset="0"/>
                <a:ea typeface="Segoe UI" pitchFamily="34" charset="0"/>
                <a:cs typeface="Segoe UI"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dirty="0"/>
              <a:t>Click to edit Master title style</a:t>
            </a:r>
          </a:p>
        </p:txBody>
      </p:sp>
      <p:sp>
        <p:nvSpPr>
          <p:cNvPr id="5" name="Text Placeholder 2"/>
          <p:cNvSpPr>
            <a:spLocks noGrp="1"/>
          </p:cNvSpPr>
          <p:nvPr>
            <p:ph idx="1"/>
          </p:nvPr>
        </p:nvSpPr>
        <p:spPr>
          <a:xfrm>
            <a:off x="609600" y="1447801"/>
            <a:ext cx="10972800" cy="4525963"/>
          </a:xfrm>
          <a:prstGeom prst="rect">
            <a:avLst/>
          </a:prstGeom>
        </p:spPr>
        <p:txBody>
          <a:bodyPr vert="horz" lIns="91440" tIns="45720" rIns="91440" bIns="45720" rtlCol="0">
            <a:normAutofit/>
          </a:bodyPr>
          <a:lstStyle>
            <a:lvl1pPr>
              <a:defRPr>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46926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s Layout">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914400"/>
          </a:xfrm>
        </p:spPr>
        <p:txBody>
          <a:bodyPr>
            <a:normAutofit/>
          </a:bodyPr>
          <a:lstStyle>
            <a:lvl1pPr algn="ctr">
              <a:defRPr lang="en-US" sz="4000" b="1" kern="1200" dirty="0">
                <a:solidFill>
                  <a:srgbClr val="32469A"/>
                </a:solidFill>
                <a:latin typeface="Segoe UI" pitchFamily="34" charset="0"/>
                <a:ea typeface="Segoe UI" pitchFamily="34" charset="0"/>
                <a:cs typeface="Segoe UI"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dirty="0"/>
              <a:t>Click to edit Master title style</a:t>
            </a:r>
          </a:p>
        </p:txBody>
      </p:sp>
      <p:sp>
        <p:nvSpPr>
          <p:cNvPr id="4" name="Text Placeholder 2"/>
          <p:cNvSpPr>
            <a:spLocks noGrp="1"/>
          </p:cNvSpPr>
          <p:nvPr>
            <p:ph idx="10"/>
          </p:nvPr>
        </p:nvSpPr>
        <p:spPr>
          <a:xfrm>
            <a:off x="609600" y="1373903"/>
            <a:ext cx="5384800" cy="4493498"/>
          </a:xfrm>
          <a:prstGeom prst="rect">
            <a:avLst/>
          </a:prstGeom>
        </p:spPr>
        <p:txBody>
          <a:bodyPr vert="horz" lIns="91440" tIns="45720" rIns="91440" bIns="45720" rtlCol="0">
            <a:normAutofit/>
          </a:bodyPr>
          <a:lstStyle>
            <a:lvl1pPr>
              <a:defRPr sz="2400"/>
            </a:lvl1pPr>
            <a:lvl2pPr>
              <a:defRPr sz="2000"/>
            </a:lvl2pPr>
            <a:lvl3pPr>
              <a:defRPr sz="18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idx="11"/>
          </p:nvPr>
        </p:nvSpPr>
        <p:spPr>
          <a:xfrm>
            <a:off x="6299200" y="1371601"/>
            <a:ext cx="5283200" cy="4495799"/>
          </a:xfrm>
          <a:prstGeom prst="rect">
            <a:avLst/>
          </a:prstGeom>
        </p:spPr>
        <p:txBody>
          <a:bodyPr vert="horz" lIns="91440" tIns="45720" rIns="91440" bIns="45720" rtlCol="0">
            <a:normAutofit/>
          </a:bodyPr>
          <a:lstStyle>
            <a:lvl1pPr>
              <a:defRPr sz="2400"/>
            </a:lvl1pPr>
            <a:lvl2pPr>
              <a:defRPr sz="2000"/>
            </a:lvl2pPr>
            <a:lvl3pPr>
              <a:defRPr sz="18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124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s Layout (no lin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914400"/>
          </a:xfrm>
        </p:spPr>
        <p:txBody>
          <a:bodyPr>
            <a:normAutofit/>
          </a:bodyPr>
          <a:lstStyle>
            <a:lvl1pPr algn="l">
              <a:defRPr lang="en-US" sz="4000" b="1" kern="1200" dirty="0">
                <a:solidFill>
                  <a:srgbClr val="32469A"/>
                </a:solidFill>
                <a:latin typeface="Segoe UI" pitchFamily="34" charset="0"/>
                <a:ea typeface="Segoe UI" pitchFamily="34" charset="0"/>
                <a:cs typeface="Segoe UI"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dirty="0"/>
              <a:t>Click to edit Master title style</a:t>
            </a:r>
          </a:p>
        </p:txBody>
      </p:sp>
      <p:sp>
        <p:nvSpPr>
          <p:cNvPr id="4" name="Text Placeholder 2"/>
          <p:cNvSpPr>
            <a:spLocks noGrp="1"/>
          </p:cNvSpPr>
          <p:nvPr>
            <p:ph idx="10"/>
          </p:nvPr>
        </p:nvSpPr>
        <p:spPr>
          <a:xfrm>
            <a:off x="609600" y="1373903"/>
            <a:ext cx="5384800" cy="4493498"/>
          </a:xfrm>
          <a:prstGeom prst="rect">
            <a:avLst/>
          </a:prstGeom>
        </p:spPr>
        <p:txBody>
          <a:bodyPr vert="horz" lIns="91440" tIns="45720" rIns="91440" bIns="45720" rtlCol="0">
            <a:normAutofit/>
          </a:bodyPr>
          <a:lstStyle>
            <a:lvl1pPr>
              <a:defRPr sz="2400"/>
            </a:lvl1pPr>
            <a:lvl2pPr>
              <a:defRPr sz="2000"/>
            </a:lvl2pPr>
            <a:lvl3pPr>
              <a:defRPr sz="18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idx="11"/>
          </p:nvPr>
        </p:nvSpPr>
        <p:spPr>
          <a:xfrm>
            <a:off x="6299200" y="1371601"/>
            <a:ext cx="5283200" cy="4495799"/>
          </a:xfrm>
          <a:prstGeom prst="rect">
            <a:avLst/>
          </a:prstGeom>
        </p:spPr>
        <p:txBody>
          <a:bodyPr vert="horz" lIns="91440" tIns="45720" rIns="91440" bIns="45720" rtlCol="0">
            <a:normAutofit/>
          </a:bodyPr>
          <a:lstStyle>
            <a:lvl1pPr>
              <a:defRPr sz="2400"/>
            </a:lvl1pPr>
            <a:lvl2pPr>
              <a:defRPr sz="2000"/>
            </a:lvl2pPr>
            <a:lvl3pPr>
              <a:defRPr sz="18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681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6746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ctr">
              <a:defRPr sz="2000" b="1">
                <a:solidFill>
                  <a:srgbClr val="32469A"/>
                </a:solidFill>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410200"/>
            <a:ext cx="7315200" cy="7620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9232300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609600" y="152400"/>
            <a:ext cx="10972800" cy="914400"/>
          </a:xfrm>
        </p:spPr>
        <p:txBody>
          <a:bodyPr>
            <a:normAutofit/>
          </a:bodyPr>
          <a:lstStyle>
            <a:lvl1pPr algn="ctr">
              <a:defRPr lang="en-US" sz="4000" b="1" kern="1200" dirty="0">
                <a:solidFill>
                  <a:srgbClr val="32469A"/>
                </a:solidFill>
                <a:latin typeface="Segoe UI" pitchFamily="34" charset="0"/>
                <a:ea typeface="Segoe UI" pitchFamily="34" charset="0"/>
                <a:cs typeface="Segoe UI"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dirty="0"/>
              <a:t>Click to edit Master title style</a:t>
            </a:r>
          </a:p>
        </p:txBody>
      </p:sp>
      <p:sp>
        <p:nvSpPr>
          <p:cNvPr id="7" name="Text Placeholder 2"/>
          <p:cNvSpPr>
            <a:spLocks noGrp="1"/>
          </p:cNvSpPr>
          <p:nvPr>
            <p:ph idx="1"/>
          </p:nvPr>
        </p:nvSpPr>
        <p:spPr>
          <a:xfrm>
            <a:off x="609600" y="1447801"/>
            <a:ext cx="10972800" cy="4525963"/>
          </a:xfrm>
          <a:prstGeom prst="rect">
            <a:avLst/>
          </a:prstGeom>
        </p:spPr>
        <p:txBody>
          <a:bodyPr vert="horz" lIns="91440" tIns="45720" rIns="91440" bIns="45720" rtlCol="0">
            <a:normAutofit/>
          </a:bodyPr>
          <a:lstStyle>
            <a:lvl1pPr>
              <a:defRPr>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3156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03">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525" y="1233488"/>
            <a:ext cx="11686056" cy="5364162"/>
          </a:xfrm>
          <a:prstGeom prst="rect">
            <a:avLst/>
          </a:prstGeom>
        </p:spPr>
      </p:pic>
      <p:sp>
        <p:nvSpPr>
          <p:cNvPr id="8" name="Подзаголовок 2"/>
          <p:cNvSpPr>
            <a:spLocks noGrp="1"/>
          </p:cNvSpPr>
          <p:nvPr>
            <p:ph type="subTitle" idx="1" hasCustomPrompt="1"/>
          </p:nvPr>
        </p:nvSpPr>
        <p:spPr>
          <a:xfrm>
            <a:off x="1188726" y="1972753"/>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1188723" y="2701639"/>
            <a:ext cx="7631084" cy="1731039"/>
          </a:xfrm>
          <a:prstGeom prst="rect">
            <a:avLst/>
          </a:prstGeom>
        </p:spPr>
        <p:txBody>
          <a:bodyPr anchor="b">
            <a:normAutofit/>
          </a:bodyPr>
          <a:lstStyle>
            <a:lvl1pPr marL="0" indent="0" algn="l">
              <a:defRPr sz="6500">
                <a:solidFill>
                  <a:schemeClr val="bg1"/>
                </a:solidFill>
              </a:defRPr>
            </a:lvl1pPr>
          </a:lstStyle>
          <a:p>
            <a:r>
              <a:rPr lang="en-US" dirty="0"/>
              <a:t>Click to add title</a:t>
            </a:r>
            <a:br>
              <a:rPr lang="en-US" dirty="0"/>
            </a:br>
            <a:r>
              <a:rPr lang="en-US" dirty="0"/>
              <a:t>65 </a:t>
            </a:r>
            <a:r>
              <a:rPr lang="en-US" dirty="0" err="1"/>
              <a:t>pt</a:t>
            </a:r>
            <a:endParaRPr lang="uk-UA" dirty="0"/>
          </a:p>
        </p:txBody>
      </p:sp>
    </p:spTree>
    <p:extLst>
      <p:ext uri="{BB962C8B-B14F-4D97-AF65-F5344CB8AC3E}">
        <p14:creationId xmlns:p14="http://schemas.microsoft.com/office/powerpoint/2010/main" val="3161719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Сhapter Slide">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263531" y="1233498"/>
            <a:ext cx="11664951" cy="4364007"/>
          </a:xfrm>
          <a:prstGeom prst="rect">
            <a:avLst/>
          </a:prstGeom>
        </p:spPr>
        <p:txBody>
          <a:bodyPr/>
          <a:lstStyle/>
          <a:p>
            <a:endParaRPr lang="uk-UA"/>
          </a:p>
        </p:txBody>
      </p:sp>
      <p:sp>
        <p:nvSpPr>
          <p:cNvPr id="9" name="Подзаголовок 2"/>
          <p:cNvSpPr>
            <a:spLocks noGrp="1"/>
          </p:cNvSpPr>
          <p:nvPr>
            <p:ph type="subTitle" idx="1" hasCustomPrompt="1"/>
          </p:nvPr>
        </p:nvSpPr>
        <p:spPr>
          <a:xfrm>
            <a:off x="263532" y="5851565"/>
            <a:ext cx="8969433" cy="454573"/>
          </a:xfrm>
          <a:prstGeom prst="rect">
            <a:avLst/>
          </a:prstGeom>
        </p:spPr>
        <p:txBody>
          <a:bodyPr>
            <a:noAutofit/>
          </a:bodyPr>
          <a:lstStyle>
            <a:lvl1pPr marL="0" indent="0" algn="l">
              <a:buNone/>
              <a:defRPr sz="35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35pt</a:t>
            </a:r>
            <a:endParaRPr lang="uk-UA" dirty="0"/>
          </a:p>
        </p:txBody>
      </p:sp>
    </p:spTree>
    <p:extLst>
      <p:ext uri="{BB962C8B-B14F-4D97-AF65-F5344CB8AC3E}">
        <p14:creationId xmlns:p14="http://schemas.microsoft.com/office/powerpoint/2010/main" val="2687236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2" y="1233488"/>
            <a:ext cx="11355761" cy="525970"/>
          </a:xfrm>
          <a:prstGeom prst="rect">
            <a:avLst/>
          </a:prstGeom>
        </p:spPr>
        <p:txBody>
          <a:bodyPr>
            <a:noAutofit/>
          </a:bodyPr>
          <a:lstStyle>
            <a:lvl1pPr>
              <a:defRPr sz="3500"/>
            </a:lvl1pPr>
          </a:lstStyle>
          <a:p>
            <a:r>
              <a:rPr lang="en-US" dirty="0"/>
              <a:t>Click to add title</a:t>
            </a:r>
            <a:endParaRPr lang="uk-UA" dirty="0"/>
          </a:p>
        </p:txBody>
      </p:sp>
      <p:sp>
        <p:nvSpPr>
          <p:cNvPr id="7" name="Text Placeholder 2"/>
          <p:cNvSpPr>
            <a:spLocks noGrp="1"/>
          </p:cNvSpPr>
          <p:nvPr>
            <p:ph type="body" idx="1"/>
          </p:nvPr>
        </p:nvSpPr>
        <p:spPr>
          <a:xfrm>
            <a:off x="412201" y="2034652"/>
            <a:ext cx="11352277" cy="4351338"/>
          </a:xfrm>
          <a:prstGeom prst="rect">
            <a:avLst/>
          </a:prstGeom>
        </p:spPr>
        <p:txBody>
          <a:bodyPr vert="horz" lIns="91440" tIns="45720" rIns="91440" bIns="45720" rtlCol="0">
            <a:normAutofit/>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 level</a:t>
            </a:r>
          </a:p>
        </p:txBody>
      </p:sp>
    </p:spTree>
    <p:extLst>
      <p:ext uri="{BB962C8B-B14F-4D97-AF65-F5344CB8AC3E}">
        <p14:creationId xmlns:p14="http://schemas.microsoft.com/office/powerpoint/2010/main" val="760682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2" y="1233488"/>
            <a:ext cx="11355761" cy="525970"/>
          </a:xfrm>
          <a:prstGeom prst="rect">
            <a:avLst/>
          </a:prstGeom>
        </p:spPr>
        <p:txBody>
          <a:bodyPr>
            <a:noAutofit/>
          </a:bodyPr>
          <a:lstStyle>
            <a:lvl1pPr>
              <a:defRPr sz="3500"/>
            </a:lvl1pPr>
          </a:lstStyle>
          <a:p>
            <a:r>
              <a:rPr lang="en-US" dirty="0"/>
              <a:t>Click to add title</a:t>
            </a:r>
            <a:endParaRPr lang="uk-UA" dirty="0"/>
          </a:p>
        </p:txBody>
      </p:sp>
      <p:sp>
        <p:nvSpPr>
          <p:cNvPr id="9" name="Текст 8"/>
          <p:cNvSpPr>
            <a:spLocks noGrp="1"/>
          </p:cNvSpPr>
          <p:nvPr>
            <p:ph type="body" sz="quarter" idx="10" hasCustomPrompt="1"/>
          </p:nvPr>
        </p:nvSpPr>
        <p:spPr>
          <a:xfrm>
            <a:off x="412202" y="2033697"/>
            <a:ext cx="11517861" cy="4563953"/>
          </a:xfrm>
          <a:prstGeom prst="rect">
            <a:avLst/>
          </a:prstGeom>
        </p:spPr>
        <p:txBody>
          <a:bodyPr/>
          <a:lstStyle>
            <a:lvl1pPr marL="0" indent="0">
              <a:buClr>
                <a:schemeClr val="accent4"/>
              </a:buClr>
              <a:buFontTx/>
              <a:buNone/>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a:lvl4pPr>
            <a:lvl5pPr>
              <a:defRPr sz="2200"/>
            </a:lvl5pPr>
          </a:lstStyle>
          <a:p>
            <a:pPr lvl="0"/>
            <a:r>
              <a:rPr lang="en-US" dirty="0"/>
              <a:t>Click to add text</a:t>
            </a:r>
            <a:endParaRPr lang="ru-RU" dirty="0"/>
          </a:p>
        </p:txBody>
      </p:sp>
    </p:spTree>
    <p:extLst>
      <p:ext uri="{BB962C8B-B14F-4D97-AF65-F5344CB8AC3E}">
        <p14:creationId xmlns:p14="http://schemas.microsoft.com/office/powerpoint/2010/main" val="1287469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 name="Заголовок 1"/>
          <p:cNvSpPr>
            <a:spLocks noGrp="1"/>
          </p:cNvSpPr>
          <p:nvPr>
            <p:ph type="title" hasCustomPrompt="1"/>
          </p:nvPr>
        </p:nvSpPr>
        <p:spPr>
          <a:xfrm>
            <a:off x="412202" y="1233488"/>
            <a:ext cx="11346033" cy="525970"/>
          </a:xfrm>
          <a:prstGeom prst="rect">
            <a:avLst/>
          </a:prstGeom>
        </p:spPr>
        <p:txBody>
          <a:bodyPr>
            <a:noAutofit/>
          </a:bodyPr>
          <a:lstStyle>
            <a:lvl1pPr>
              <a:defRPr sz="3500"/>
            </a:lvl1pPr>
          </a:lstStyle>
          <a:p>
            <a:r>
              <a:rPr lang="en-US" dirty="0"/>
              <a:t>Click to add title</a:t>
            </a:r>
            <a:endParaRPr lang="uk-UA" dirty="0"/>
          </a:p>
        </p:txBody>
      </p:sp>
      <p:sp>
        <p:nvSpPr>
          <p:cNvPr id="3" name="Таблица 2"/>
          <p:cNvSpPr>
            <a:spLocks noGrp="1"/>
          </p:cNvSpPr>
          <p:nvPr>
            <p:ph type="tbl" sz="quarter" idx="10"/>
          </p:nvPr>
        </p:nvSpPr>
        <p:spPr>
          <a:xfrm>
            <a:off x="412202" y="2031338"/>
            <a:ext cx="11517861" cy="4545012"/>
          </a:xfrm>
          <a:prstGeom prst="rect">
            <a:avLst/>
          </a:prstGeom>
        </p:spPr>
        <p:txBody>
          <a:bodyPr/>
          <a:lstStyle/>
          <a:p>
            <a:endParaRPr lang="uk-UA"/>
          </a:p>
        </p:txBody>
      </p:sp>
    </p:spTree>
    <p:extLst>
      <p:ext uri="{BB962C8B-B14F-4D97-AF65-F5344CB8AC3E}">
        <p14:creationId xmlns:p14="http://schemas.microsoft.com/office/powerpoint/2010/main" val="3974043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image ">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3" y="1231207"/>
            <a:ext cx="5536880" cy="637162"/>
          </a:xfrm>
          <a:prstGeom prst="rect">
            <a:avLst/>
          </a:prstGeom>
        </p:spPr>
        <p:txBody>
          <a:bodyPr anchor="b">
            <a:noAutofit/>
          </a:bodyPr>
          <a:lstStyle>
            <a:lvl1pPr>
              <a:defRPr sz="3500"/>
            </a:lvl1pPr>
          </a:lstStyle>
          <a:p>
            <a:r>
              <a:rPr lang="en-US" dirty="0"/>
              <a:t>Click to add title</a:t>
            </a:r>
            <a:endParaRPr lang="uk-UA" dirty="0"/>
          </a:p>
        </p:txBody>
      </p:sp>
      <p:sp>
        <p:nvSpPr>
          <p:cNvPr id="4" name="Текст 3"/>
          <p:cNvSpPr>
            <a:spLocks noGrp="1"/>
          </p:cNvSpPr>
          <p:nvPr>
            <p:ph type="body" sz="half" idx="2" hasCustomPrompt="1"/>
          </p:nvPr>
        </p:nvSpPr>
        <p:spPr>
          <a:xfrm>
            <a:off x="412203" y="2221356"/>
            <a:ext cx="5539336" cy="4376293"/>
          </a:xfrm>
          <a:prstGeom prst="rect">
            <a:avLst/>
          </a:prstGeo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add text</a:t>
            </a:r>
            <a:endParaRPr lang="ru-RU" dirty="0"/>
          </a:p>
        </p:txBody>
      </p:sp>
      <p:sp>
        <p:nvSpPr>
          <p:cNvPr id="9" name="Рисунок 8"/>
          <p:cNvSpPr>
            <a:spLocks noGrp="1"/>
          </p:cNvSpPr>
          <p:nvPr>
            <p:ph type="pic" sz="quarter" idx="10"/>
          </p:nvPr>
        </p:nvSpPr>
        <p:spPr>
          <a:xfrm>
            <a:off x="6240463" y="1233488"/>
            <a:ext cx="5688013" cy="5364162"/>
          </a:xfrm>
          <a:prstGeom prst="rect">
            <a:avLst/>
          </a:prstGeom>
        </p:spPr>
        <p:txBody>
          <a:bodyPr/>
          <a:lstStyle/>
          <a:p>
            <a:endParaRPr lang="uk-UA"/>
          </a:p>
        </p:txBody>
      </p:sp>
    </p:spTree>
    <p:extLst>
      <p:ext uri="{BB962C8B-B14F-4D97-AF65-F5344CB8AC3E}">
        <p14:creationId xmlns:p14="http://schemas.microsoft.com/office/powerpoint/2010/main" val="2702040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diagram ">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2" y="1233488"/>
            <a:ext cx="5539337" cy="637162"/>
          </a:xfrm>
          <a:prstGeom prst="rect">
            <a:avLst/>
          </a:prstGeom>
        </p:spPr>
        <p:txBody>
          <a:bodyPr anchor="b">
            <a:noAutofit/>
          </a:bodyPr>
          <a:lstStyle>
            <a:lvl1pPr>
              <a:defRPr sz="3500"/>
            </a:lvl1pPr>
          </a:lstStyle>
          <a:p>
            <a:r>
              <a:rPr lang="en-US" dirty="0"/>
              <a:t>Click to add title</a:t>
            </a:r>
            <a:endParaRPr lang="uk-UA" dirty="0"/>
          </a:p>
        </p:txBody>
      </p:sp>
      <p:sp>
        <p:nvSpPr>
          <p:cNvPr id="7" name="Диаграмма 6"/>
          <p:cNvSpPr>
            <a:spLocks noGrp="1"/>
          </p:cNvSpPr>
          <p:nvPr>
            <p:ph type="chart" sz="quarter" idx="10"/>
          </p:nvPr>
        </p:nvSpPr>
        <p:spPr>
          <a:xfrm>
            <a:off x="6240463" y="1233488"/>
            <a:ext cx="5688019" cy="5364162"/>
          </a:xfrm>
          <a:prstGeom prst="rect">
            <a:avLst/>
          </a:prstGeom>
        </p:spPr>
        <p:txBody>
          <a:bodyPr/>
          <a:lstStyle/>
          <a:p>
            <a:endParaRPr lang="uk-UA"/>
          </a:p>
        </p:txBody>
      </p:sp>
      <p:sp>
        <p:nvSpPr>
          <p:cNvPr id="6" name="Текст 3"/>
          <p:cNvSpPr>
            <a:spLocks noGrp="1"/>
          </p:cNvSpPr>
          <p:nvPr>
            <p:ph type="body" sz="half" idx="2" hasCustomPrompt="1"/>
          </p:nvPr>
        </p:nvSpPr>
        <p:spPr>
          <a:xfrm>
            <a:off x="412203" y="2221356"/>
            <a:ext cx="5539336" cy="4376293"/>
          </a:xfrm>
          <a:prstGeom prst="rect">
            <a:avLst/>
          </a:prstGeo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add text</a:t>
            </a:r>
            <a:endParaRPr lang="ru-RU" dirty="0"/>
          </a:p>
        </p:txBody>
      </p:sp>
    </p:spTree>
    <p:extLst>
      <p:ext uri="{BB962C8B-B14F-4D97-AF65-F5344CB8AC3E}">
        <p14:creationId xmlns:p14="http://schemas.microsoft.com/office/powerpoint/2010/main" val="991651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6.emf"/><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7.png"/><Relationship Id="rId5" Type="http://schemas.openxmlformats.org/officeDocument/2006/relationships/slideLayout" Target="../slideLayouts/slideLayout25.xml"/><Relationship Id="rId10" Type="http://schemas.openxmlformats.org/officeDocument/2006/relationships/theme" Target="../theme/theme4.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412202" y="1268760"/>
            <a:ext cx="11352277" cy="460562"/>
          </a:xfrm>
          <a:prstGeom prst="rect">
            <a:avLst/>
          </a:prstGeom>
        </p:spPr>
        <p:txBody>
          <a:bodyPr vert="horz" lIns="91440" tIns="45720" rIns="91440" bIns="45720" rtlCol="0" anchor="ctr">
            <a:normAutofit/>
          </a:bodyPr>
          <a:lstStyle/>
          <a:p>
            <a:r>
              <a:rPr lang="en-US" dirty="0"/>
              <a:t>Click to add title</a:t>
            </a:r>
          </a:p>
        </p:txBody>
      </p:sp>
      <p:sp>
        <p:nvSpPr>
          <p:cNvPr id="14" name="Text Placeholder 2"/>
          <p:cNvSpPr>
            <a:spLocks noGrp="1"/>
          </p:cNvSpPr>
          <p:nvPr>
            <p:ph type="body" idx="1"/>
          </p:nvPr>
        </p:nvSpPr>
        <p:spPr>
          <a:xfrm>
            <a:off x="412201" y="2168332"/>
            <a:ext cx="11352277" cy="4351338"/>
          </a:xfrm>
          <a:prstGeom prst="rect">
            <a:avLst/>
          </a:prstGeom>
        </p:spPr>
        <p:txBody>
          <a:bodyPr vert="horz" lIns="91440" tIns="45720" rIns="91440" bIns="45720" rtlCol="0">
            <a:normAutofit/>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 level</a:t>
            </a:r>
          </a:p>
        </p:txBody>
      </p:sp>
      <p:pic>
        <p:nvPicPr>
          <p:cNvPr id="25" name="Picture 24"/>
          <p:cNvPicPr>
            <a:picLocks noChangeAspect="1"/>
          </p:cNvPicPr>
          <p:nvPr userDrawn="1"/>
        </p:nvPicPr>
        <p:blipFill>
          <a:blip r:embed="rId16"/>
          <a:stretch>
            <a:fillRect/>
          </a:stretch>
        </p:blipFill>
        <p:spPr>
          <a:xfrm>
            <a:off x="273050" y="271780"/>
            <a:ext cx="11645900" cy="685800"/>
          </a:xfrm>
          <a:prstGeom prst="rect">
            <a:avLst/>
          </a:prstGeom>
        </p:spPr>
      </p:pic>
    </p:spTree>
    <p:extLst>
      <p:ext uri="{BB962C8B-B14F-4D97-AF65-F5344CB8AC3E}">
        <p14:creationId xmlns:p14="http://schemas.microsoft.com/office/powerpoint/2010/main" val="137916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2" r:id="rId3"/>
    <p:sldLayoutId id="2147483651" r:id="rId4"/>
    <p:sldLayoutId id="2147483654" r:id="rId5"/>
    <p:sldLayoutId id="2147483675" r:id="rId6"/>
    <p:sldLayoutId id="2147483655" r:id="rId7"/>
    <p:sldLayoutId id="2147483656" r:id="rId8"/>
    <p:sldLayoutId id="2147483674" r:id="rId9"/>
    <p:sldLayoutId id="2147483658" r:id="rId10"/>
    <p:sldLayoutId id="2147483673" r:id="rId11"/>
    <p:sldLayoutId id="2147483689" r:id="rId12"/>
    <p:sldLayoutId id="2147483700" r:id="rId13"/>
    <p:sldLayoutId id="2147483701" r:id="rId14"/>
  </p:sldLayoutIdLst>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66">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6560" y="131308"/>
            <a:ext cx="11330708" cy="917741"/>
          </a:xfrm>
          <a:prstGeom prst="rect">
            <a:avLst/>
          </a:prstGeom>
        </p:spPr>
        <p:txBody>
          <a:bodyPr vert="horz" lIns="91440" tIns="45720" rIns="91440" bIns="45720" rtlCol="0" anchor="ctr">
            <a:normAutofit/>
          </a:bodyPr>
          <a:lstStyle/>
          <a:p>
            <a:r>
              <a:rPr lang="en-US" dirty="0"/>
              <a:t>Click to add title</a:t>
            </a:r>
            <a:endParaRPr lang="uk-UA" dirty="0"/>
          </a:p>
        </p:txBody>
      </p:sp>
      <p:sp>
        <p:nvSpPr>
          <p:cNvPr id="3" name="Текст 2"/>
          <p:cNvSpPr>
            <a:spLocks noGrp="1"/>
          </p:cNvSpPr>
          <p:nvPr>
            <p:ph type="body" idx="1"/>
          </p:nvPr>
        </p:nvSpPr>
        <p:spPr>
          <a:xfrm>
            <a:off x="416560" y="1160923"/>
            <a:ext cx="11330708" cy="3361410"/>
          </a:xfrm>
          <a:prstGeom prst="rect">
            <a:avLst/>
          </a:prstGeom>
        </p:spPr>
        <p:txBody>
          <a:bodyPr vert="horz" lIns="91440" tIns="45720" rIns="91440" bIns="45720" rtlCol="0">
            <a:normAutofit/>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a:t>
            </a:r>
            <a:r>
              <a:rPr lang="ru-RU" dirty="0"/>
              <a:t> </a:t>
            </a:r>
            <a:r>
              <a:rPr lang="en-US" dirty="0"/>
              <a:t>level</a:t>
            </a:r>
            <a:endParaRPr lang="uk-UA" dirty="0"/>
          </a:p>
        </p:txBody>
      </p:sp>
      <p:pic>
        <p:nvPicPr>
          <p:cNvPr id="9" name="Picture 8"/>
          <p:cNvPicPr>
            <a:picLocks noChangeAspect="1"/>
          </p:cNvPicPr>
          <p:nvPr userDrawn="1"/>
        </p:nvPicPr>
        <p:blipFill>
          <a:blip r:embed="rId7"/>
          <a:stretch>
            <a:fillRect/>
          </a:stretch>
        </p:blipFill>
        <p:spPr>
          <a:xfrm>
            <a:off x="463550" y="6031830"/>
            <a:ext cx="2878557" cy="419100"/>
          </a:xfrm>
          <a:prstGeom prst="rect">
            <a:avLst/>
          </a:prstGeom>
        </p:spPr>
      </p:pic>
    </p:spTree>
    <p:extLst>
      <p:ext uri="{BB962C8B-B14F-4D97-AF65-F5344CB8AC3E}">
        <p14:creationId xmlns:p14="http://schemas.microsoft.com/office/powerpoint/2010/main" val="371341685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67">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0" orient="horz" pos="3725" userDrawn="1">
          <p15:clr>
            <a:srgbClr val="F26B43"/>
          </p15:clr>
        </p15:guide>
        <p15:guide id="8" orient="horz" pos="3543" userDrawn="1">
          <p15:clr>
            <a:srgbClr val="F26B43"/>
          </p15:clr>
        </p15:guide>
        <p15:guide id="9" pos="3749" userDrawn="1">
          <p15:clr>
            <a:srgbClr val="F26B43"/>
          </p15:clr>
        </p15:guide>
        <p15:guide id="10"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Прямоугольник 3"/>
          <p:cNvSpPr/>
          <p:nvPr userDrawn="1"/>
        </p:nvSpPr>
        <p:spPr>
          <a:xfrm>
            <a:off x="265113" y="5624513"/>
            <a:ext cx="11664950" cy="99045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uk-UA"/>
          </a:p>
        </p:txBody>
      </p:sp>
      <p:sp>
        <p:nvSpPr>
          <p:cNvPr id="6" name="Заголовок 5"/>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add title</a:t>
            </a:r>
            <a:endParaRPr lang="uk-UA" dirty="0"/>
          </a:p>
        </p:txBody>
      </p:sp>
    </p:spTree>
    <p:extLst>
      <p:ext uri="{BB962C8B-B14F-4D97-AF65-F5344CB8AC3E}">
        <p14:creationId xmlns:p14="http://schemas.microsoft.com/office/powerpoint/2010/main" val="2433772056"/>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67">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8" orient="horz" pos="3748" userDrawn="1">
          <p15:clr>
            <a:srgbClr val="F26B43"/>
          </p15:clr>
        </p15:guide>
        <p15:guide id="9" orient="horz" pos="354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400"/>
            <a:ext cx="10972800" cy="914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784192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Lst>
  <p:hf sldNum="0" hdr="0" ftr="0" dt="0"/>
  <p:txStyles>
    <p:titleStyle>
      <a:lvl1pPr algn="l" defTabSz="914400" rtl="0" eaLnBrk="1" latinLnBrk="0" hangingPunct="1">
        <a:spcBef>
          <a:spcPct val="0"/>
        </a:spcBef>
        <a:buNone/>
        <a:defRPr lang="en-US" sz="4000" b="1" kern="1200" dirty="0">
          <a:solidFill>
            <a:srgbClr val="32469A"/>
          </a:solidFill>
          <a:latin typeface="Segoe UI" pitchFamily="34" charset="0"/>
          <a:ea typeface="Segoe UI" pitchFamily="34" charset="0"/>
          <a:cs typeface="Segoe UI" pitchFamily="34" charset="0"/>
        </a:defRPr>
      </a:lvl1pPr>
    </p:titleStyle>
    <p:bodyStyle>
      <a:lvl1pPr marL="228600" indent="-228600" algn="l" defTabSz="914400" rtl="0" eaLnBrk="1" latinLnBrk="0" hangingPunct="1">
        <a:spcBef>
          <a:spcPct val="20000"/>
        </a:spcBef>
        <a:buClr>
          <a:srgbClr val="32469A"/>
        </a:buClr>
        <a:buFont typeface="Calibri" pitchFamily="34" charset="0"/>
        <a:buChar char="▪"/>
        <a:defRPr sz="3200" kern="1200">
          <a:solidFill>
            <a:schemeClr val="tx1"/>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Font typeface="Arial" pitchFamily="34" charset="0"/>
        <a:buChar char="–"/>
        <a:defRPr sz="2800" kern="1200">
          <a:solidFill>
            <a:schemeClr val="tx1"/>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Font typeface="Calibri" pitchFamily="34" charset="0"/>
        <a:buChar char="▪"/>
        <a:defRPr sz="2400" kern="1200">
          <a:solidFill>
            <a:schemeClr val="tx1"/>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9.jpe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ctrTitle"/>
          </p:nvPr>
        </p:nvSpPr>
        <p:spPr>
          <a:xfrm>
            <a:off x="889785" y="1097706"/>
            <a:ext cx="7631084" cy="1731039"/>
          </a:xfrm>
        </p:spPr>
        <p:txBody>
          <a:bodyPr/>
          <a:lstStyle/>
          <a:p>
            <a:r>
              <a:rPr lang="en-US" dirty="0"/>
              <a:t>Requirements</a:t>
            </a:r>
            <a:endParaRPr lang="uk-UA" dirty="0"/>
          </a:p>
        </p:txBody>
      </p:sp>
      <p:sp>
        <p:nvSpPr>
          <p:cNvPr id="5" name="Подзаголовок 4"/>
          <p:cNvSpPr>
            <a:spLocks noGrp="1"/>
          </p:cNvSpPr>
          <p:nvPr>
            <p:ph type="subTitle" idx="1"/>
          </p:nvPr>
        </p:nvSpPr>
        <p:spPr>
          <a:xfrm>
            <a:off x="977709" y="3194149"/>
            <a:ext cx="10478668" cy="454573"/>
          </a:xfrm>
        </p:spPr>
        <p:txBody>
          <a:bodyPr/>
          <a:lstStyle/>
          <a:p>
            <a:r>
              <a:rPr lang="en-US" dirty="0"/>
              <a:t>Module 1. Why requirements are the key to project success? </a:t>
            </a:r>
            <a:endParaRPr lang="uk-UA" dirty="0"/>
          </a:p>
        </p:txBody>
      </p:sp>
    </p:spTree>
    <p:extLst>
      <p:ext uri="{BB962C8B-B14F-4D97-AF65-F5344CB8AC3E}">
        <p14:creationId xmlns:p14="http://schemas.microsoft.com/office/powerpoint/2010/main" val="2155144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784848111"/>
              </p:ext>
            </p:extLst>
          </p:nvPr>
        </p:nvGraphicFramePr>
        <p:xfrm>
          <a:off x="1119808" y="1467678"/>
          <a:ext cx="9362661"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737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13302" y="313288"/>
            <a:ext cx="7873694" cy="523220"/>
          </a:xfrm>
          <a:prstGeom prst="rect">
            <a:avLst/>
          </a:prstGeom>
        </p:spPr>
        <p:txBody>
          <a:bodyPr wrap="none">
            <a:spAutoFit/>
          </a:bodyPr>
          <a:lstStyle/>
          <a:p>
            <a:r>
              <a:rPr lang="en-US" sz="2800" dirty="0">
                <a:solidFill>
                  <a:schemeClr val="bg2">
                    <a:lumMod val="20000"/>
                    <a:lumOff val="80000"/>
                  </a:schemeClr>
                </a:solidFill>
                <a:latin typeface="Tahoma" pitchFamily="34" charset="0"/>
                <a:ea typeface="Tahoma" pitchFamily="34" charset="0"/>
                <a:cs typeface="Tahoma" pitchFamily="34" charset="0"/>
              </a:rPr>
              <a:t>Project</a:t>
            </a:r>
            <a:r>
              <a:rPr lang="uk-UA" sz="2800" dirty="0">
                <a:solidFill>
                  <a:schemeClr val="bg2">
                    <a:lumMod val="20000"/>
                    <a:lumOff val="80000"/>
                  </a:schemeClr>
                </a:solidFill>
                <a:latin typeface="Tahoma" pitchFamily="34" charset="0"/>
                <a:ea typeface="Tahoma" pitchFamily="34" charset="0"/>
                <a:cs typeface="Tahoma" pitchFamily="34" charset="0"/>
              </a:rPr>
              <a:t> </a:t>
            </a:r>
            <a:r>
              <a:rPr lang="en-US" sz="2800" dirty="0">
                <a:solidFill>
                  <a:schemeClr val="bg2">
                    <a:lumMod val="20000"/>
                    <a:lumOff val="80000"/>
                  </a:schemeClr>
                </a:solidFill>
                <a:latin typeface="Tahoma" pitchFamily="34" charset="0"/>
                <a:ea typeface="Tahoma" pitchFamily="34" charset="0"/>
                <a:cs typeface="Tahoma" pitchFamily="34" charset="0"/>
              </a:rPr>
              <a:t>Requirements and Product Requirements</a:t>
            </a:r>
            <a:endParaRPr lang="en-US" sz="2800" dirty="0"/>
          </a:p>
        </p:txBody>
      </p:sp>
      <p:sp>
        <p:nvSpPr>
          <p:cNvPr id="6" name="Rounded Rectangle 3"/>
          <p:cNvSpPr/>
          <p:nvPr/>
        </p:nvSpPr>
        <p:spPr>
          <a:xfrm>
            <a:off x="863342" y="1890353"/>
            <a:ext cx="8812236" cy="2432266"/>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514350" indent="-342900">
              <a:buFont typeface="Wingdings" panose="05000000000000000000" pitchFamily="2" charset="2"/>
              <a:buChar char="Ø"/>
            </a:pPr>
            <a:r>
              <a:rPr lang="en-US" sz="2000" b="1" dirty="0"/>
              <a:t>Project Requirements</a:t>
            </a:r>
            <a:r>
              <a:rPr lang="en-US" sz="2000" dirty="0"/>
              <a:t> define how the work will be managed. Project requirements focus on who, when, where, and how something gets done.</a:t>
            </a:r>
          </a:p>
          <a:p>
            <a:pPr marL="800100" lvl="1" indent="-342900">
              <a:buFont typeface="Wingdings" panose="05000000000000000000" pitchFamily="2" charset="2"/>
              <a:buChar char="ü"/>
            </a:pPr>
            <a:r>
              <a:rPr lang="en-US" sz="2000" dirty="0">
                <a:latin typeface="Trebuchet MS" pitchFamily="34" charset="0"/>
                <a:cs typeface="Tahoma" pitchFamily="34" charset="0"/>
              </a:rPr>
              <a:t>development environment requirements</a:t>
            </a:r>
          </a:p>
          <a:p>
            <a:pPr marL="800100" lvl="1" indent="-342900">
              <a:buFont typeface="Wingdings" panose="05000000000000000000" pitchFamily="2" charset="2"/>
              <a:buChar char="ü"/>
            </a:pPr>
            <a:r>
              <a:rPr lang="en-US" sz="2000" dirty="0">
                <a:latin typeface="Trebuchet MS" pitchFamily="34" charset="0"/>
                <a:cs typeface="Tahoma" pitchFamily="34" charset="0"/>
              </a:rPr>
              <a:t> schedule / budget limitations</a:t>
            </a:r>
          </a:p>
          <a:p>
            <a:pPr marL="800100" lvl="1" indent="-342900">
              <a:buFont typeface="Wingdings" panose="05000000000000000000" pitchFamily="2" charset="2"/>
              <a:buChar char="ü"/>
            </a:pPr>
            <a:r>
              <a:rPr lang="en-US" sz="2000" dirty="0">
                <a:latin typeface="Trebuchet MS" pitchFamily="34" charset="0"/>
                <a:cs typeface="Tahoma" pitchFamily="34" charset="0"/>
              </a:rPr>
              <a:t> user tutorial / training requirements </a:t>
            </a:r>
            <a:r>
              <a:rPr lang="en-US" sz="2000" dirty="0" err="1">
                <a:latin typeface="Trebuchet MS" pitchFamily="34" charset="0"/>
                <a:cs typeface="Tahoma" pitchFamily="34" charset="0"/>
              </a:rPr>
              <a:t>etc</a:t>
            </a:r>
            <a:endParaRPr lang="en-US" sz="2000" dirty="0"/>
          </a:p>
        </p:txBody>
      </p:sp>
      <p:sp>
        <p:nvSpPr>
          <p:cNvPr id="8" name="Rounded Rectangle 3"/>
          <p:cNvSpPr/>
          <p:nvPr/>
        </p:nvSpPr>
        <p:spPr>
          <a:xfrm>
            <a:off x="863342" y="4681778"/>
            <a:ext cx="8812236" cy="122903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514350" indent="-342900">
              <a:buFont typeface="Wingdings" panose="05000000000000000000" pitchFamily="2" charset="2"/>
              <a:buChar char="Ø"/>
            </a:pPr>
            <a:r>
              <a:rPr lang="en-US" sz="2000" b="1" dirty="0"/>
              <a:t>Product Requirements</a:t>
            </a:r>
            <a:r>
              <a:rPr lang="en-US" sz="2000" dirty="0"/>
              <a:t> include high level features or capabilities that the business team has committed to delivering to a customer. </a:t>
            </a:r>
          </a:p>
        </p:txBody>
      </p:sp>
    </p:spTree>
    <p:extLst>
      <p:ext uri="{BB962C8B-B14F-4D97-AF65-F5344CB8AC3E}">
        <p14:creationId xmlns:p14="http://schemas.microsoft.com/office/powerpoint/2010/main" val="361749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13302" y="313288"/>
            <a:ext cx="6068328" cy="584775"/>
          </a:xfrm>
          <a:prstGeom prst="rect">
            <a:avLst/>
          </a:prstGeom>
        </p:spPr>
        <p:txBody>
          <a:bodyPr wrap="none">
            <a:spAutoFit/>
          </a:bodyPr>
          <a:lstStyle/>
          <a:p>
            <a:r>
              <a:rPr lang="en-US" sz="3200" dirty="0">
                <a:solidFill>
                  <a:schemeClr val="bg2">
                    <a:lumMod val="20000"/>
                    <a:lumOff val="80000"/>
                  </a:schemeClr>
                </a:solidFill>
                <a:latin typeface="Tahoma" pitchFamily="34" charset="0"/>
                <a:ea typeface="Tahoma" pitchFamily="34" charset="0"/>
                <a:cs typeface="Tahoma" pitchFamily="34" charset="0"/>
              </a:rPr>
              <a:t>Requirements and Project Scope</a:t>
            </a:r>
            <a:endParaRPr lang="en-US" sz="3200" dirty="0"/>
          </a:p>
        </p:txBody>
      </p:sp>
      <p:sp>
        <p:nvSpPr>
          <p:cNvPr id="5" name="Rounded Rectangle 3"/>
          <p:cNvSpPr/>
          <p:nvPr/>
        </p:nvSpPr>
        <p:spPr>
          <a:xfrm>
            <a:off x="1186285" y="4660490"/>
            <a:ext cx="9615065" cy="1317399"/>
          </a:xfrm>
          <a:prstGeom prst="roundRect">
            <a:avLst/>
          </a:prstGeom>
          <a:gradFill>
            <a:gsLst>
              <a:gs pos="17000">
                <a:srgbClr val="CBF1A5"/>
              </a:gs>
              <a:gs pos="89000">
                <a:schemeClr val="accent3">
                  <a:lumMod val="105000"/>
                  <a:satMod val="103000"/>
                  <a:tint val="73000"/>
                </a:schemeClr>
              </a:gs>
              <a:gs pos="100000">
                <a:schemeClr val="accent3">
                  <a:lumMod val="105000"/>
                  <a:satMod val="109000"/>
                  <a:tint val="81000"/>
                </a:schemeClr>
              </a:gs>
            </a:gsLst>
            <a:lin ang="16200000" scaled="0"/>
          </a:gradFill>
          <a:ln>
            <a:solidFill>
              <a:schemeClr val="accent6">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dirty="0"/>
              <a:t>You understand customer’s business requirements and </a:t>
            </a:r>
            <a:br>
              <a:rPr lang="uk-UA" sz="2400" b="1" dirty="0"/>
            </a:br>
            <a:r>
              <a:rPr lang="en-US" sz="2400" b="1" dirty="0"/>
              <a:t>then turn them into project scope.</a:t>
            </a:r>
            <a:endParaRPr lang="en-US" sz="2400" dirty="0"/>
          </a:p>
        </p:txBody>
      </p:sp>
      <p:sp>
        <p:nvSpPr>
          <p:cNvPr id="7" name="Rounded Rectangle 3"/>
          <p:cNvSpPr/>
          <p:nvPr/>
        </p:nvSpPr>
        <p:spPr>
          <a:xfrm>
            <a:off x="587883" y="1207781"/>
            <a:ext cx="8812236" cy="1551907"/>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514350" indent="-342900">
              <a:buFont typeface="Wingdings" panose="05000000000000000000" pitchFamily="2" charset="2"/>
              <a:buChar char="Ø"/>
            </a:pPr>
            <a:r>
              <a:rPr lang="en-US" sz="2000" dirty="0"/>
              <a:t>“</a:t>
            </a:r>
            <a:r>
              <a:rPr lang="en-US" sz="2000" b="1" dirty="0"/>
              <a:t>Requirements</a:t>
            </a:r>
            <a:r>
              <a:rPr lang="en-US" sz="2000" dirty="0"/>
              <a:t>” are the </a:t>
            </a:r>
            <a:r>
              <a:rPr lang="en-US" sz="2000" i="1" dirty="0"/>
              <a:t>demands, needs, and specifications for a product as outlined by project stakeholders</a:t>
            </a:r>
            <a:r>
              <a:rPr lang="en-US" sz="2000" dirty="0"/>
              <a:t>.</a:t>
            </a:r>
            <a:r>
              <a:rPr lang="uk-UA" sz="2000" dirty="0"/>
              <a:t> </a:t>
            </a:r>
            <a:br>
              <a:rPr lang="uk-UA" sz="2000" dirty="0"/>
            </a:br>
            <a:r>
              <a:rPr lang="en-US" sz="2000" dirty="0"/>
              <a:t>Consider Requirements as </a:t>
            </a:r>
            <a:r>
              <a:rPr lang="en-US" sz="2000" b="1" i="1" dirty="0"/>
              <a:t>what </a:t>
            </a:r>
            <a:r>
              <a:rPr lang="en-US" sz="2000" i="1" dirty="0"/>
              <a:t>is that users want from the product</a:t>
            </a:r>
            <a:r>
              <a:rPr lang="en-US" sz="2000" dirty="0"/>
              <a:t>.</a:t>
            </a:r>
          </a:p>
        </p:txBody>
      </p:sp>
      <p:sp>
        <p:nvSpPr>
          <p:cNvPr id="8" name="Rounded Rectangle 3"/>
          <p:cNvSpPr/>
          <p:nvPr/>
        </p:nvSpPr>
        <p:spPr>
          <a:xfrm>
            <a:off x="661624" y="2977587"/>
            <a:ext cx="8812236" cy="122903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514350" indent="-342900">
              <a:buFont typeface="Wingdings" panose="05000000000000000000" pitchFamily="2" charset="2"/>
              <a:buChar char="Ø"/>
            </a:pPr>
            <a:r>
              <a:rPr lang="en-US" sz="2000" dirty="0"/>
              <a:t>“</a:t>
            </a:r>
            <a:r>
              <a:rPr lang="en-US" sz="2000" b="1" dirty="0"/>
              <a:t>Project Scope</a:t>
            </a:r>
            <a:r>
              <a:rPr lang="en-US" sz="2000" dirty="0"/>
              <a:t>” is defined as the </a:t>
            </a:r>
            <a:r>
              <a:rPr lang="en-US" sz="2000" b="1" i="1" dirty="0"/>
              <a:t>work</a:t>
            </a:r>
            <a:r>
              <a:rPr lang="en-US" sz="2000" i="1" dirty="0"/>
              <a:t> that needs to be accomplished to achieve the requirements</a:t>
            </a:r>
            <a:r>
              <a:rPr lang="en-US" sz="2000" dirty="0"/>
              <a:t>.  </a:t>
            </a:r>
            <a:endParaRPr lang="ru-RU" sz="2000" dirty="0">
              <a:solidFill>
                <a:schemeClr val="bg1"/>
              </a:solidFill>
              <a:latin typeface="Candara" pitchFamily="34" charset="0"/>
              <a:ea typeface="Tahoma" pitchFamily="34" charset="0"/>
              <a:cs typeface="Tahoma" pitchFamily="34" charset="0"/>
            </a:endParaRPr>
          </a:p>
        </p:txBody>
      </p:sp>
    </p:spTree>
    <p:extLst>
      <p:ext uri="{BB962C8B-B14F-4D97-AF65-F5344CB8AC3E}">
        <p14:creationId xmlns:p14="http://schemas.microsoft.com/office/powerpoint/2010/main" val="43086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9"/>
          <p:cNvPicPr/>
          <p:nvPr/>
        </p:nvPicPr>
        <p:blipFill>
          <a:blip r:embed="rId3">
            <a:extLst>
              <a:ext uri="{28A0092B-C50C-407E-A947-70E740481C1C}">
                <a14:useLocalDpi xmlns:a14="http://schemas.microsoft.com/office/drawing/2010/main" val="0"/>
              </a:ext>
            </a:extLst>
          </a:blip>
          <a:srcRect/>
          <a:stretch>
            <a:fillRect/>
          </a:stretch>
        </p:blipFill>
        <p:spPr bwMode="auto">
          <a:xfrm>
            <a:off x="878877" y="2793338"/>
            <a:ext cx="3356518" cy="1741054"/>
          </a:xfrm>
          <a:prstGeom prst="rect">
            <a:avLst/>
          </a:prstGeom>
          <a:noFill/>
          <a:ln>
            <a:noFill/>
          </a:ln>
        </p:spPr>
      </p:pic>
      <p:sp>
        <p:nvSpPr>
          <p:cNvPr id="2" name="TextBox 1"/>
          <p:cNvSpPr txBox="1"/>
          <p:nvPr/>
        </p:nvSpPr>
        <p:spPr>
          <a:xfrm>
            <a:off x="5620302" y="3023785"/>
            <a:ext cx="6349871" cy="3508653"/>
          </a:xfrm>
          <a:prstGeom prst="rect">
            <a:avLst/>
          </a:prstGeom>
          <a:noFill/>
        </p:spPr>
        <p:txBody>
          <a:bodyPr wrap="square" rtlCol="0">
            <a:spAutoFit/>
          </a:bodyPr>
          <a:lstStyle/>
          <a:p>
            <a:r>
              <a:rPr lang="en-US" sz="2400" b="1" dirty="0">
                <a:solidFill>
                  <a:srgbClr val="FFC000"/>
                </a:solidFill>
              </a:rPr>
              <a:t>Scope</a:t>
            </a:r>
            <a:endParaRPr lang="uk-UA" sz="2400" b="1" dirty="0"/>
          </a:p>
          <a:p>
            <a:pPr marL="285750" indent="-285750">
              <a:buFont typeface="Wingdings" panose="05000000000000000000" pitchFamily="2" charset="2"/>
              <a:buChar char="ü"/>
            </a:pPr>
            <a:r>
              <a:rPr lang="en-US" dirty="0"/>
              <a:t>Develop Login page corresponding to mock-ups</a:t>
            </a:r>
            <a:endParaRPr lang="uk-UA" dirty="0"/>
          </a:p>
          <a:p>
            <a:pPr marL="285750" indent="-285750">
              <a:buFont typeface="Wingdings" panose="05000000000000000000" pitchFamily="2" charset="2"/>
              <a:buChar char="ü"/>
            </a:pPr>
            <a:r>
              <a:rPr lang="en-US" dirty="0"/>
              <a:t>Add table with users’ names and passwords</a:t>
            </a:r>
            <a:r>
              <a:rPr lang="uk-UA" dirty="0"/>
              <a:t> </a:t>
            </a:r>
            <a:r>
              <a:rPr lang="en-US" dirty="0"/>
              <a:t>to OMS DB</a:t>
            </a:r>
          </a:p>
          <a:p>
            <a:pPr marL="285750" indent="-285750">
              <a:buFont typeface="Wingdings" panose="05000000000000000000" pitchFamily="2" charset="2"/>
              <a:buChar char="ü"/>
            </a:pPr>
            <a:r>
              <a:rPr lang="en-US" dirty="0"/>
              <a:t>Implement authentication logic</a:t>
            </a:r>
          </a:p>
          <a:p>
            <a:pPr marL="285750" indent="-285750">
              <a:buFont typeface="Wingdings" panose="05000000000000000000" pitchFamily="2" charset="2"/>
              <a:buChar char="ü"/>
            </a:pPr>
            <a:r>
              <a:rPr lang="en-US" dirty="0"/>
              <a:t>Design</a:t>
            </a:r>
            <a:r>
              <a:rPr lang="uk-UA" dirty="0"/>
              <a:t>, </a:t>
            </a:r>
            <a:r>
              <a:rPr lang="en-US" dirty="0"/>
              <a:t>implement and run test cases for checking login functionality </a:t>
            </a:r>
          </a:p>
          <a:p>
            <a:pPr marL="285750" indent="-285750">
              <a:buFont typeface="Wingdings" panose="05000000000000000000" pitchFamily="2" charset="2"/>
              <a:buChar char="ü"/>
            </a:pPr>
            <a:r>
              <a:rPr lang="en-US" dirty="0"/>
              <a:t>…</a:t>
            </a:r>
            <a:endParaRPr lang="uk-UA" dirty="0"/>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a:p>
        </p:txBody>
      </p:sp>
      <p:sp>
        <p:nvSpPr>
          <p:cNvPr id="5" name="Rounded Rectangle 3"/>
          <p:cNvSpPr/>
          <p:nvPr/>
        </p:nvSpPr>
        <p:spPr>
          <a:xfrm>
            <a:off x="878877" y="1685590"/>
            <a:ext cx="8466868" cy="662888"/>
          </a:xfrm>
          <a:prstGeom prst="roundRect">
            <a:avLst/>
          </a:prstGeom>
          <a:gradFill flip="none" rotWithShape="1">
            <a:gsLst>
              <a:gs pos="100000">
                <a:srgbClr val="C1ED7F"/>
              </a:gs>
              <a:gs pos="55000">
                <a:schemeClr val="accent6">
                  <a:lumMod val="20000"/>
                  <a:lumOff val="80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400" dirty="0">
                <a:solidFill>
                  <a:schemeClr val="tx1"/>
                </a:solidFill>
              </a:rPr>
              <a:t>As User (any role) I want to log in so I can enter the system </a:t>
            </a:r>
          </a:p>
        </p:txBody>
      </p:sp>
      <p:sp>
        <p:nvSpPr>
          <p:cNvPr id="6" name="Rectangle 5"/>
          <p:cNvSpPr/>
          <p:nvPr/>
        </p:nvSpPr>
        <p:spPr>
          <a:xfrm>
            <a:off x="3913302" y="313288"/>
            <a:ext cx="7148495" cy="584775"/>
          </a:xfrm>
          <a:prstGeom prst="rect">
            <a:avLst/>
          </a:prstGeom>
        </p:spPr>
        <p:txBody>
          <a:bodyPr wrap="none">
            <a:spAutoFit/>
          </a:bodyPr>
          <a:lstStyle/>
          <a:p>
            <a:r>
              <a:rPr lang="en-US" sz="3200" dirty="0">
                <a:solidFill>
                  <a:schemeClr val="bg2">
                    <a:lumMod val="20000"/>
                    <a:lumOff val="80000"/>
                  </a:schemeClr>
                </a:solidFill>
                <a:latin typeface="Tahoma" pitchFamily="34" charset="0"/>
                <a:ea typeface="Tahoma" pitchFamily="34" charset="0"/>
                <a:cs typeface="Tahoma" pitchFamily="34" charset="0"/>
              </a:rPr>
              <a:t>Example. OMS application: Login page</a:t>
            </a:r>
            <a:endParaRPr lang="en-US" sz="3200" dirty="0"/>
          </a:p>
        </p:txBody>
      </p:sp>
      <p:sp>
        <p:nvSpPr>
          <p:cNvPr id="10" name="Rectangle 9"/>
          <p:cNvSpPr/>
          <p:nvPr/>
        </p:nvSpPr>
        <p:spPr>
          <a:xfrm>
            <a:off x="253300" y="1223925"/>
            <a:ext cx="2191626" cy="461665"/>
          </a:xfrm>
          <a:prstGeom prst="rect">
            <a:avLst/>
          </a:prstGeom>
        </p:spPr>
        <p:txBody>
          <a:bodyPr wrap="none">
            <a:spAutoFit/>
          </a:bodyPr>
          <a:lstStyle/>
          <a:p>
            <a:r>
              <a:rPr lang="en-US" sz="2400" b="1" dirty="0">
                <a:solidFill>
                  <a:srgbClr val="FFC000"/>
                </a:solidFill>
              </a:rPr>
              <a:t>Requirement</a:t>
            </a:r>
            <a:endParaRPr lang="en-US" sz="2400" b="1" dirty="0"/>
          </a:p>
        </p:txBody>
      </p:sp>
    </p:spTree>
    <p:extLst>
      <p:ext uri="{BB962C8B-B14F-4D97-AF65-F5344CB8AC3E}">
        <p14:creationId xmlns:p14="http://schemas.microsoft.com/office/powerpoint/2010/main" val="1282273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solidFill>
                  <a:schemeClr val="bg2">
                    <a:lumMod val="20000"/>
                    <a:lumOff val="80000"/>
                  </a:schemeClr>
                </a:solidFill>
                <a:latin typeface="Tahoma" pitchFamily="34" charset="0"/>
                <a:ea typeface="Tahoma" pitchFamily="34" charset="0"/>
                <a:cs typeface="Tahoma" pitchFamily="34" charset="0"/>
              </a:rPr>
              <a:t>What is not a requirement?</a:t>
            </a:r>
            <a:endParaRPr lang="en-US" sz="3200" b="0" dirty="0">
              <a:solidFill>
                <a:schemeClr val="bg2">
                  <a:lumMod val="20000"/>
                  <a:lumOff val="80000"/>
                </a:schemeClr>
              </a:solidFill>
            </a:endParaRPr>
          </a:p>
        </p:txBody>
      </p:sp>
      <p:sp>
        <p:nvSpPr>
          <p:cNvPr id="4" name="Content Placeholder 1"/>
          <p:cNvSpPr>
            <a:spLocks noGrp="1"/>
          </p:cNvSpPr>
          <p:nvPr>
            <p:ph idx="1"/>
          </p:nvPr>
        </p:nvSpPr>
        <p:spPr>
          <a:xfrm>
            <a:off x="609600" y="1575905"/>
            <a:ext cx="4750230" cy="1634184"/>
          </a:xfrm>
        </p:spPr>
        <p:txBody>
          <a:bodyPr>
            <a:noAutofit/>
          </a:bodyPr>
          <a:lstStyle/>
          <a:p>
            <a:pPr lvl="1">
              <a:buFont typeface="Wingdings" panose="05000000000000000000" pitchFamily="2" charset="2"/>
              <a:buChar char="Ø"/>
            </a:pPr>
            <a:r>
              <a:rPr lang="uk-UA" dirty="0">
                <a:solidFill>
                  <a:schemeClr val="tx2"/>
                </a:solidFill>
                <a:latin typeface="Candara" pitchFamily="34" charset="0"/>
                <a:ea typeface="Tahoma" pitchFamily="34" charset="0"/>
                <a:cs typeface="Tahoma" pitchFamily="34" charset="0"/>
              </a:rPr>
              <a:t> </a:t>
            </a:r>
            <a:r>
              <a:rPr lang="en-US" dirty="0">
                <a:solidFill>
                  <a:schemeClr val="tx2"/>
                </a:solidFill>
                <a:latin typeface="Candara" pitchFamily="34" charset="0"/>
                <a:ea typeface="Tahoma" pitchFamily="34" charset="0"/>
                <a:cs typeface="Tahoma" pitchFamily="34" charset="0"/>
              </a:rPr>
              <a:t>Design details</a:t>
            </a:r>
          </a:p>
          <a:p>
            <a:pPr lvl="1">
              <a:buFont typeface="Wingdings" panose="05000000000000000000" pitchFamily="2" charset="2"/>
              <a:buChar char="Ø"/>
            </a:pPr>
            <a:r>
              <a:rPr lang="en-US" dirty="0">
                <a:solidFill>
                  <a:schemeClr val="tx2"/>
                </a:solidFill>
                <a:latin typeface="Candara" pitchFamily="34" charset="0"/>
                <a:ea typeface="Tahoma" pitchFamily="34" charset="0"/>
                <a:cs typeface="Tahoma" pitchFamily="34" charset="0"/>
              </a:rPr>
              <a:t> Implementation details</a:t>
            </a:r>
          </a:p>
          <a:p>
            <a:pPr lvl="1">
              <a:buFont typeface="Wingdings" panose="05000000000000000000" pitchFamily="2" charset="2"/>
              <a:buChar char="Ø"/>
            </a:pPr>
            <a:r>
              <a:rPr lang="en-US" dirty="0">
                <a:solidFill>
                  <a:schemeClr val="tx2"/>
                </a:solidFill>
                <a:latin typeface="Candara" pitchFamily="34" charset="0"/>
                <a:ea typeface="Tahoma" pitchFamily="34" charset="0"/>
                <a:cs typeface="Tahoma" pitchFamily="34" charset="0"/>
              </a:rPr>
              <a:t> Project planning information</a:t>
            </a:r>
          </a:p>
          <a:p>
            <a:pPr lvl="1">
              <a:buFont typeface="Wingdings" panose="05000000000000000000" pitchFamily="2" charset="2"/>
              <a:buChar char="Ø"/>
            </a:pPr>
            <a:r>
              <a:rPr lang="en-US" dirty="0">
                <a:solidFill>
                  <a:schemeClr val="tx2"/>
                </a:solidFill>
                <a:latin typeface="Candara" pitchFamily="34" charset="0"/>
                <a:ea typeface="Tahoma" pitchFamily="34" charset="0"/>
                <a:cs typeface="Tahoma" pitchFamily="34" charset="0"/>
              </a:rPr>
              <a:t> Testing information</a:t>
            </a:r>
          </a:p>
        </p:txBody>
      </p:sp>
      <p:pic>
        <p:nvPicPr>
          <p:cNvPr id="1026" name="Picture 2" descr="http://eislab.gatech.edu/projects/nist-dai/lexicon/html/dai_definitions_files/image01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55" y="3993514"/>
            <a:ext cx="4385945" cy="18807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bridge-talent.com/blog/wp-content/uploads/2013/09/PCPl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122" y="3993514"/>
            <a:ext cx="3532505" cy="23623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34" name="Picture 10" descr="https://marketplace-cdn.atlassian.com/files/images/com.thed.zephyr.je/52ee4261-40bc-455c-addd-2d8a2dcdd994_scal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8775" y="1380967"/>
            <a:ext cx="4751705" cy="22983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754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solidFill>
                  <a:schemeClr val="bg2">
                    <a:lumMod val="20000"/>
                    <a:lumOff val="80000"/>
                  </a:schemeClr>
                </a:solidFill>
                <a:latin typeface="Tahoma" pitchFamily="34" charset="0"/>
                <a:ea typeface="Tahoma" pitchFamily="34" charset="0"/>
                <a:cs typeface="Tahoma" pitchFamily="34" charset="0"/>
              </a:rPr>
              <a:t>Cost of defect</a:t>
            </a:r>
            <a:r>
              <a:rPr lang="uk-UA" b="0" dirty="0">
                <a:solidFill>
                  <a:schemeClr val="bg2">
                    <a:lumMod val="20000"/>
                    <a:lumOff val="80000"/>
                  </a:schemeClr>
                </a:solidFill>
                <a:latin typeface="Tahoma" pitchFamily="34" charset="0"/>
                <a:ea typeface="Tahoma" pitchFamily="34" charset="0"/>
                <a:cs typeface="Tahoma" pitchFamily="34" charset="0"/>
              </a:rPr>
              <a:t> </a:t>
            </a:r>
            <a:r>
              <a:rPr lang="en-US" b="0" dirty="0">
                <a:solidFill>
                  <a:schemeClr val="bg2">
                    <a:lumMod val="20000"/>
                    <a:lumOff val="80000"/>
                  </a:schemeClr>
                </a:solidFill>
                <a:latin typeface="Tahoma" pitchFamily="34" charset="0"/>
                <a:ea typeface="Tahoma" pitchFamily="34" charset="0"/>
                <a:cs typeface="Tahoma" pitchFamily="34" charset="0"/>
              </a:rPr>
              <a:t>fixing</a:t>
            </a:r>
            <a:endParaRPr lang="en-US" b="0" dirty="0">
              <a:solidFill>
                <a:schemeClr val="bg2">
                  <a:lumMod val="20000"/>
                  <a:lumOff val="80000"/>
                </a:schemeClr>
              </a:solidFill>
            </a:endParaRPr>
          </a:p>
        </p:txBody>
      </p:sp>
      <p:pic>
        <p:nvPicPr>
          <p:cNvPr id="4" name="Picture 2"/>
          <p:cNvPicPr>
            <a:picLocks noChangeAspect="1" noChangeArrowheads="1"/>
          </p:cNvPicPr>
          <p:nvPr/>
        </p:nvPicPr>
        <p:blipFill>
          <a:blip r:embed="rId3" cstate="print"/>
          <a:srcRect/>
          <a:stretch>
            <a:fillRect/>
          </a:stretch>
        </p:blipFill>
        <p:spPr bwMode="auto">
          <a:xfrm>
            <a:off x="2121738" y="1066800"/>
            <a:ext cx="6641262" cy="3534718"/>
          </a:xfrm>
          <a:prstGeom prst="rect">
            <a:avLst/>
          </a:prstGeom>
          <a:noFill/>
          <a:ln w="9525">
            <a:noFill/>
            <a:miter lim="800000"/>
            <a:headEnd/>
            <a:tailEnd/>
          </a:ln>
        </p:spPr>
      </p:pic>
      <p:sp>
        <p:nvSpPr>
          <p:cNvPr id="3" name="Rectangle 2"/>
          <p:cNvSpPr/>
          <p:nvPr/>
        </p:nvSpPr>
        <p:spPr>
          <a:xfrm>
            <a:off x="1005840" y="4898579"/>
            <a:ext cx="8686800" cy="830997"/>
          </a:xfrm>
          <a:prstGeom prst="rect">
            <a:avLst/>
          </a:prstGeom>
        </p:spPr>
        <p:txBody>
          <a:bodyPr wrap="square">
            <a:spAutoFit/>
          </a:bodyPr>
          <a:lstStyle/>
          <a:p>
            <a:pPr marL="285750" indent="-285750">
              <a:buFont typeface="Arial" panose="020B0604020202020204" pitchFamily="34" charset="0"/>
              <a:buChar char="•"/>
            </a:pPr>
            <a:r>
              <a:rPr lang="en-US" sz="2400" dirty="0"/>
              <a:t>Rework can consume 30</a:t>
            </a:r>
            <a:r>
              <a:rPr lang="uk-UA" sz="2400" dirty="0"/>
              <a:t>-</a:t>
            </a:r>
            <a:r>
              <a:rPr lang="en-US" sz="2400" dirty="0"/>
              <a:t>50</a:t>
            </a:r>
            <a:r>
              <a:rPr lang="uk-UA" sz="2400" dirty="0"/>
              <a:t>%</a:t>
            </a:r>
            <a:r>
              <a:rPr lang="en-US" sz="2400" dirty="0"/>
              <a:t> of total development cost</a:t>
            </a:r>
            <a:endParaRPr lang="uk-UA" sz="2400" dirty="0"/>
          </a:p>
          <a:p>
            <a:pPr marL="285750" indent="-285750">
              <a:buFont typeface="Arial" panose="020B0604020202020204" pitchFamily="34" charset="0"/>
              <a:buChar char="•"/>
            </a:pPr>
            <a:r>
              <a:rPr lang="en-US" sz="2400" dirty="0"/>
              <a:t>70% to 85% of rework cost come from requirements errors.</a:t>
            </a:r>
          </a:p>
        </p:txBody>
      </p:sp>
      <p:sp>
        <p:nvSpPr>
          <p:cNvPr id="6" name="Rounded Rectangle 3"/>
          <p:cNvSpPr/>
          <p:nvPr/>
        </p:nvSpPr>
        <p:spPr>
          <a:xfrm>
            <a:off x="1005840" y="3107344"/>
            <a:ext cx="7095786" cy="758754"/>
          </a:xfrm>
          <a:prstGeom prst="roundRect">
            <a:avLst/>
          </a:prstGeom>
          <a:gradFill>
            <a:gsLst>
              <a:gs pos="17000">
                <a:srgbClr val="CBF1A5"/>
              </a:gs>
              <a:gs pos="89000">
                <a:schemeClr val="accent3">
                  <a:lumMod val="105000"/>
                  <a:satMod val="103000"/>
                  <a:tint val="73000"/>
                </a:schemeClr>
              </a:gs>
              <a:gs pos="100000">
                <a:schemeClr val="accent3">
                  <a:lumMod val="105000"/>
                  <a:satMod val="109000"/>
                  <a:tint val="81000"/>
                </a:schemeClr>
              </a:gs>
            </a:gsLst>
            <a:lin ang="16200000" scaled="0"/>
          </a:gradFill>
          <a:ln>
            <a:solidFill>
              <a:schemeClr val="accent6">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i="1" dirty="0"/>
              <a:t>“A good beginning makes a good ending”</a:t>
            </a:r>
          </a:p>
        </p:txBody>
      </p:sp>
    </p:spTree>
    <p:extLst>
      <p:ext uri="{BB962C8B-B14F-4D97-AF65-F5344CB8AC3E}">
        <p14:creationId xmlns:p14="http://schemas.microsoft.com/office/powerpoint/2010/main" val="362766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Agenda</a:t>
            </a:r>
            <a:endParaRPr lang="uk-UA" dirty="0"/>
          </a:p>
        </p:txBody>
      </p:sp>
      <p:sp>
        <p:nvSpPr>
          <p:cNvPr id="3" name="Текст 2"/>
          <p:cNvSpPr>
            <a:spLocks noGrp="1"/>
          </p:cNvSpPr>
          <p:nvPr>
            <p:ph type="body" sz="quarter" idx="10"/>
          </p:nvPr>
        </p:nvSpPr>
        <p:spPr/>
        <p:txBody>
          <a:bodyPr/>
          <a:lstStyle/>
          <a:p>
            <a:pPr marL="457200" indent="-457200">
              <a:buAutoNum type="arabicPeriod"/>
            </a:pPr>
            <a:r>
              <a:rPr lang="en-US" dirty="0"/>
              <a:t>Why do the projects fail?</a:t>
            </a:r>
          </a:p>
          <a:p>
            <a:pPr marL="457200" indent="-457200">
              <a:buAutoNum type="arabicPeriod"/>
            </a:pPr>
            <a:r>
              <a:rPr lang="en-US" dirty="0"/>
              <a:t>What are requirements?</a:t>
            </a:r>
          </a:p>
          <a:p>
            <a:pPr marL="457200" indent="-457200">
              <a:buAutoNum type="arabicPeriod"/>
            </a:pPr>
            <a:r>
              <a:rPr lang="en-US" dirty="0"/>
              <a:t>Requirements’ formats</a:t>
            </a:r>
          </a:p>
          <a:p>
            <a:pPr marL="457200" indent="-457200">
              <a:buAutoNum type="arabicPeriod"/>
            </a:pPr>
            <a:r>
              <a:rPr lang="en-US" dirty="0"/>
              <a:t>What are not requirements?</a:t>
            </a:r>
          </a:p>
          <a:p>
            <a:pPr marL="457200" indent="-457200">
              <a:buAutoNum type="arabicPeriod"/>
            </a:pPr>
            <a:r>
              <a:rPr lang="en-US" dirty="0"/>
              <a:t>Cost of defect fixing</a:t>
            </a:r>
            <a:endParaRPr lang="uk-UA" dirty="0"/>
          </a:p>
          <a:p>
            <a:pPr marL="457200" indent="-457200">
              <a:buAutoNum type="arabicPeriod"/>
            </a:pPr>
            <a:endParaRPr lang="uk-UA" dirty="0"/>
          </a:p>
        </p:txBody>
      </p:sp>
    </p:spTree>
    <p:extLst>
      <p:ext uri="{BB962C8B-B14F-4D97-AF65-F5344CB8AC3E}">
        <p14:creationId xmlns:p14="http://schemas.microsoft.com/office/powerpoint/2010/main" val="1795104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Requirements To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9006" y="1131484"/>
            <a:ext cx="4945626" cy="5726516"/>
          </a:xfrm>
          <a:prstGeom prst="rect">
            <a:avLst/>
          </a:prstGeom>
          <a:noFill/>
          <a:ln>
            <a:solidFill>
              <a:schemeClr val="accent1">
                <a:lumMod val="20000"/>
                <a:lumOff val="80000"/>
              </a:schemeClr>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3913302" y="223200"/>
            <a:ext cx="6280502" cy="584775"/>
          </a:xfrm>
          <a:prstGeom prst="rect">
            <a:avLst/>
          </a:prstGeom>
        </p:spPr>
        <p:txBody>
          <a:bodyPr wrap="none">
            <a:spAutoFit/>
          </a:bodyPr>
          <a:lstStyle/>
          <a:p>
            <a:r>
              <a:rPr lang="en-US" sz="3200" dirty="0">
                <a:solidFill>
                  <a:schemeClr val="bg2">
                    <a:lumMod val="20000"/>
                    <a:lumOff val="80000"/>
                  </a:schemeClr>
                </a:solidFill>
                <a:latin typeface="Tahoma" pitchFamily="34" charset="0"/>
                <a:ea typeface="Tahoma" pitchFamily="34" charset="0"/>
                <a:cs typeface="Tahoma" pitchFamily="34" charset="0"/>
              </a:rPr>
              <a:t>Swings: Why did this project Fail?</a:t>
            </a:r>
            <a:endParaRPr lang="en-US" sz="3200" dirty="0"/>
          </a:p>
        </p:txBody>
      </p:sp>
    </p:spTree>
    <p:extLst>
      <p:ext uri="{BB962C8B-B14F-4D97-AF65-F5344CB8AC3E}">
        <p14:creationId xmlns:p14="http://schemas.microsoft.com/office/powerpoint/2010/main" val="2887659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descr="http://pop.h-cdn.co/assets/cm/15/05/54ca9d9e77810_-_saturday_tire_swing_630_0410-d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88240" y="3052184"/>
            <a:ext cx="2145232" cy="2788802"/>
          </a:xfrm>
          <a:prstGeom prst="rect">
            <a:avLst/>
          </a:prstGeom>
          <a:noFill/>
          <a:ln>
            <a:solidFill>
              <a:schemeClr val="accent1">
                <a:lumMod val="20000"/>
                <a:lumOff val="80000"/>
              </a:schemeClr>
            </a:solidFill>
          </a:ln>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837969" y="1701904"/>
            <a:ext cx="5164580" cy="3936650"/>
            <a:chOff x="2238202" y="1495426"/>
            <a:chExt cx="5164580" cy="3936650"/>
          </a:xfrm>
        </p:grpSpPr>
        <p:pic>
          <p:nvPicPr>
            <p:cNvPr id="2" name="Picture 1"/>
            <p:cNvPicPr>
              <a:picLocks noChangeAspect="1"/>
            </p:cNvPicPr>
            <p:nvPr/>
          </p:nvPicPr>
          <p:blipFill>
            <a:blip r:embed="rId4" cstate="print"/>
            <a:stretch>
              <a:fillRect/>
            </a:stretch>
          </p:blipFill>
          <p:spPr>
            <a:xfrm>
              <a:off x="2507055" y="1495426"/>
              <a:ext cx="4110037" cy="3750559"/>
            </a:xfrm>
            <a:prstGeom prst="rect">
              <a:avLst/>
            </a:prstGeom>
          </p:spPr>
        </p:pic>
        <p:sp>
          <p:nvSpPr>
            <p:cNvPr id="7" name="TextBox 6"/>
            <p:cNvSpPr txBox="1"/>
            <p:nvPr/>
          </p:nvSpPr>
          <p:spPr>
            <a:xfrm>
              <a:off x="2238202" y="4022759"/>
              <a:ext cx="1093569" cy="369332"/>
            </a:xfrm>
            <a:prstGeom prst="rect">
              <a:avLst/>
            </a:prstGeom>
            <a:solidFill>
              <a:schemeClr val="accent2">
                <a:lumMod val="40000"/>
                <a:lumOff val="60000"/>
              </a:schemeClr>
            </a:solidFill>
          </p:spPr>
          <p:txBody>
            <a:bodyPr wrap="none" rtlCol="0">
              <a:spAutoFit/>
            </a:bodyPr>
            <a:lstStyle/>
            <a:p>
              <a:r>
                <a:rPr lang="en-US" dirty="0"/>
                <a:t>Customer</a:t>
              </a:r>
              <a:endParaRPr lang="uk-UA" dirty="0"/>
            </a:p>
          </p:txBody>
        </p:sp>
        <p:sp>
          <p:nvSpPr>
            <p:cNvPr id="8" name="TextBox 7"/>
            <p:cNvSpPr txBox="1"/>
            <p:nvPr/>
          </p:nvSpPr>
          <p:spPr>
            <a:xfrm>
              <a:off x="5556782" y="2150556"/>
              <a:ext cx="1151084" cy="369332"/>
            </a:xfrm>
            <a:prstGeom prst="rect">
              <a:avLst/>
            </a:prstGeom>
            <a:solidFill>
              <a:schemeClr val="accent2">
                <a:lumMod val="40000"/>
                <a:lumOff val="60000"/>
              </a:schemeClr>
            </a:solidFill>
          </p:spPr>
          <p:txBody>
            <a:bodyPr wrap="none" rtlCol="0">
              <a:spAutoFit/>
            </a:bodyPr>
            <a:lstStyle/>
            <a:p>
              <a:r>
                <a:rPr lang="en-US" dirty="0"/>
                <a:t>Developer</a:t>
              </a:r>
              <a:endParaRPr lang="uk-UA" dirty="0"/>
            </a:p>
          </p:txBody>
        </p:sp>
        <p:sp>
          <p:nvSpPr>
            <p:cNvPr id="9" name="TextBox 8"/>
            <p:cNvSpPr txBox="1"/>
            <p:nvPr/>
          </p:nvSpPr>
          <p:spPr>
            <a:xfrm>
              <a:off x="6057542" y="3806795"/>
              <a:ext cx="1345240" cy="369332"/>
            </a:xfrm>
            <a:prstGeom prst="rect">
              <a:avLst/>
            </a:prstGeom>
            <a:solidFill>
              <a:schemeClr val="accent2">
                <a:lumMod val="40000"/>
                <a:lumOff val="60000"/>
              </a:schemeClr>
            </a:solidFill>
          </p:spPr>
          <p:txBody>
            <a:bodyPr wrap="none" rtlCol="0">
              <a:spAutoFit/>
            </a:bodyPr>
            <a:lstStyle/>
            <a:p>
              <a:r>
                <a:rPr lang="en-US" dirty="0"/>
                <a:t>QC Engineer</a:t>
              </a:r>
              <a:endParaRPr lang="uk-UA" dirty="0"/>
            </a:p>
          </p:txBody>
        </p:sp>
        <p:sp>
          <p:nvSpPr>
            <p:cNvPr id="10" name="TextBox 9"/>
            <p:cNvSpPr txBox="1"/>
            <p:nvPr/>
          </p:nvSpPr>
          <p:spPr>
            <a:xfrm>
              <a:off x="5220635" y="4969699"/>
              <a:ext cx="973343" cy="369332"/>
            </a:xfrm>
            <a:prstGeom prst="rect">
              <a:avLst/>
            </a:prstGeom>
            <a:solidFill>
              <a:schemeClr val="accent2">
                <a:lumMod val="40000"/>
                <a:lumOff val="60000"/>
              </a:schemeClr>
            </a:solidFill>
          </p:spPr>
          <p:txBody>
            <a:bodyPr wrap="none" rtlCol="0">
              <a:spAutoFit/>
            </a:bodyPr>
            <a:lstStyle/>
            <a:p>
              <a:r>
                <a:rPr lang="en-US" dirty="0"/>
                <a:t>DevOps</a:t>
              </a:r>
              <a:endParaRPr lang="uk-UA" dirty="0"/>
            </a:p>
          </p:txBody>
        </p:sp>
        <p:sp>
          <p:nvSpPr>
            <p:cNvPr id="11" name="TextBox 10"/>
            <p:cNvSpPr txBox="1"/>
            <p:nvPr/>
          </p:nvSpPr>
          <p:spPr>
            <a:xfrm>
              <a:off x="3208749" y="5062744"/>
              <a:ext cx="440505" cy="369332"/>
            </a:xfrm>
            <a:prstGeom prst="rect">
              <a:avLst/>
            </a:prstGeom>
            <a:solidFill>
              <a:schemeClr val="accent2">
                <a:lumMod val="40000"/>
                <a:lumOff val="60000"/>
              </a:schemeClr>
            </a:solidFill>
          </p:spPr>
          <p:txBody>
            <a:bodyPr wrap="none" rtlCol="0">
              <a:spAutoFit/>
            </a:bodyPr>
            <a:lstStyle/>
            <a:p>
              <a:r>
                <a:rPr lang="en-US" dirty="0"/>
                <a:t>BA</a:t>
              </a:r>
              <a:endParaRPr lang="uk-UA" dirty="0"/>
            </a:p>
          </p:txBody>
        </p:sp>
        <p:sp>
          <p:nvSpPr>
            <p:cNvPr id="12" name="TextBox 11"/>
            <p:cNvSpPr txBox="1"/>
            <p:nvPr/>
          </p:nvSpPr>
          <p:spPr>
            <a:xfrm>
              <a:off x="3349266" y="2569571"/>
              <a:ext cx="1011815" cy="369332"/>
            </a:xfrm>
            <a:prstGeom prst="rect">
              <a:avLst/>
            </a:prstGeom>
            <a:solidFill>
              <a:schemeClr val="accent2">
                <a:lumMod val="40000"/>
                <a:lumOff val="60000"/>
              </a:schemeClr>
            </a:solidFill>
          </p:spPr>
          <p:txBody>
            <a:bodyPr wrap="none" rtlCol="0">
              <a:spAutoFit/>
            </a:bodyPr>
            <a:lstStyle/>
            <a:p>
              <a:r>
                <a:rPr lang="en-US" dirty="0"/>
                <a:t>Designer</a:t>
              </a:r>
              <a:endParaRPr lang="uk-UA" dirty="0"/>
            </a:p>
          </p:txBody>
        </p:sp>
      </p:grpSp>
      <p:sp>
        <p:nvSpPr>
          <p:cNvPr id="14" name="Curved Up Arrow 13"/>
          <p:cNvSpPr/>
          <p:nvPr/>
        </p:nvSpPr>
        <p:spPr>
          <a:xfrm flipV="1">
            <a:off x="5439518" y="2952568"/>
            <a:ext cx="4317787" cy="831969"/>
          </a:xfrm>
          <a:prstGeom prst="curvedUpArrow">
            <a:avLst>
              <a:gd name="adj1" fmla="val 30096"/>
              <a:gd name="adj2" fmla="val 50000"/>
              <a:gd name="adj3" fmla="val 648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pic>
        <p:nvPicPr>
          <p:cNvPr id="20" name="Picture 10" descr="Requirements To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786" y="1315633"/>
            <a:ext cx="1855391" cy="2148348"/>
          </a:xfrm>
          <a:prstGeom prst="rect">
            <a:avLst/>
          </a:prstGeom>
          <a:noFill/>
          <a:ln>
            <a:solidFill>
              <a:schemeClr val="accent1">
                <a:lumMod val="20000"/>
                <a:lumOff val="80000"/>
              </a:schemeClr>
            </a:solidFill>
          </a:ln>
          <a:extLst>
            <a:ext uri="{909E8E84-426E-40DD-AFC4-6F175D3DCCD1}">
              <a14:hiddenFill xmlns:a14="http://schemas.microsoft.com/office/drawing/2010/main">
                <a:solidFill>
                  <a:srgbClr val="FFFFFF"/>
                </a:solidFill>
              </a14:hiddenFill>
            </a:ext>
          </a:extLst>
        </p:spPr>
      </p:pic>
      <p:sp>
        <p:nvSpPr>
          <p:cNvPr id="21" name="Rectangle 20"/>
          <p:cNvSpPr/>
          <p:nvPr/>
        </p:nvSpPr>
        <p:spPr>
          <a:xfrm>
            <a:off x="3913302" y="234630"/>
            <a:ext cx="4742004" cy="584775"/>
          </a:xfrm>
          <a:prstGeom prst="rect">
            <a:avLst/>
          </a:prstGeom>
        </p:spPr>
        <p:txBody>
          <a:bodyPr wrap="none">
            <a:spAutoFit/>
          </a:bodyPr>
          <a:lstStyle/>
          <a:p>
            <a:r>
              <a:rPr lang="en-US" sz="3200" dirty="0">
                <a:solidFill>
                  <a:schemeClr val="bg2">
                    <a:lumMod val="20000"/>
                    <a:lumOff val="80000"/>
                  </a:schemeClr>
                </a:solidFill>
                <a:latin typeface="Tahoma" pitchFamily="34" charset="0"/>
                <a:ea typeface="Tahoma" pitchFamily="34" charset="0"/>
                <a:cs typeface="Tahoma" pitchFamily="34" charset="0"/>
              </a:rPr>
              <a:t>Why did this project Fail?</a:t>
            </a:r>
            <a:endParaRPr lang="en-US" sz="3200" dirty="0"/>
          </a:p>
        </p:txBody>
      </p:sp>
    </p:spTree>
    <p:extLst>
      <p:ext uri="{BB962C8B-B14F-4D97-AF65-F5344CB8AC3E}">
        <p14:creationId xmlns:p14="http://schemas.microsoft.com/office/powerpoint/2010/main" val="1663237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624775" y="119590"/>
            <a:ext cx="8229600"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lang="en-US" sz="4000" b="1" kern="1200" dirty="0">
                <a:solidFill>
                  <a:srgbClr val="32469A"/>
                </a:solidFill>
                <a:latin typeface="Segoe UI" pitchFamily="34" charset="0"/>
                <a:ea typeface="Segoe UI" pitchFamily="34" charset="0"/>
                <a:cs typeface="Segoe UI" pitchFamily="34" charset="0"/>
              </a:defRPr>
            </a:lvl1pPr>
          </a:lstStyle>
          <a:p>
            <a:pPr lvl="0"/>
            <a:r>
              <a:rPr lang="en-US" b="0" i="1" dirty="0">
                <a:solidFill>
                  <a:schemeClr val="bg2">
                    <a:lumMod val="20000"/>
                    <a:lumOff val="80000"/>
                  </a:schemeClr>
                </a:solidFill>
              </a:rPr>
              <a:t>What are requirements?</a:t>
            </a:r>
            <a:endParaRPr kumimoji="0" lang="en-US" sz="4000" b="0" i="0" u="none" strike="noStrike" kern="1200" cap="none" spc="0" normalizeH="0" baseline="0" noProof="0" dirty="0">
              <a:ln>
                <a:noFill/>
              </a:ln>
              <a:solidFill>
                <a:schemeClr val="bg2">
                  <a:lumMod val="20000"/>
                  <a:lumOff val="80000"/>
                </a:schemeClr>
              </a:solidFill>
              <a:effectLst/>
              <a:uLnTx/>
              <a:uFillTx/>
            </a:endParaRPr>
          </a:p>
        </p:txBody>
      </p:sp>
      <p:pic>
        <p:nvPicPr>
          <p:cNvPr id="8" name="Picture 2" descr="http://expectrain.com/wp-content/gallery/software_development/customer_requirement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7783" y="3980871"/>
            <a:ext cx="3170751" cy="23780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blog.commlabindia.com/wp-content/uploads/2014/06/questions-to-identify-customer-requirement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8747" y="3502977"/>
            <a:ext cx="3355022" cy="3355023"/>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3"/>
          <p:cNvSpPr/>
          <p:nvPr/>
        </p:nvSpPr>
        <p:spPr>
          <a:xfrm>
            <a:off x="858982" y="1357576"/>
            <a:ext cx="9320463" cy="1000960"/>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342900" indent="-342900">
              <a:buFont typeface="Wingdings" panose="05000000000000000000" pitchFamily="2" charset="2"/>
              <a:buChar char="Ø"/>
            </a:pPr>
            <a:r>
              <a:rPr lang="en-US" sz="2000" dirty="0"/>
              <a:t>A capability that must be met or possessed by a system to satisfy a contract, standard, specification, regulation, or other formally imposed documents.</a:t>
            </a:r>
          </a:p>
        </p:txBody>
      </p:sp>
      <p:sp>
        <p:nvSpPr>
          <p:cNvPr id="10" name="Rounded Rectangle 3"/>
          <p:cNvSpPr/>
          <p:nvPr/>
        </p:nvSpPr>
        <p:spPr>
          <a:xfrm>
            <a:off x="1346428" y="2645174"/>
            <a:ext cx="8812236" cy="1000960"/>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342900" indent="-342900">
              <a:buFont typeface="Wingdings" panose="05000000000000000000" pitchFamily="2" charset="2"/>
              <a:buChar char="Ø"/>
            </a:pPr>
            <a:r>
              <a:rPr lang="en-US" sz="2000" dirty="0">
                <a:solidFill>
                  <a:schemeClr val="bg1"/>
                </a:solidFill>
              </a:rPr>
              <a:t> A requirement is something that the product must do or a quality that the product must have      </a:t>
            </a:r>
            <a:endParaRPr lang="ru-RU" sz="2000" dirty="0">
              <a:solidFill>
                <a:schemeClr val="bg1"/>
              </a:solidFill>
              <a:latin typeface="Candara" pitchFamily="34" charset="0"/>
              <a:ea typeface="Tahoma" pitchFamily="34" charset="0"/>
              <a:cs typeface="Tahoma" pitchFamily="34" charset="0"/>
            </a:endParaRPr>
          </a:p>
        </p:txBody>
      </p:sp>
      <p:sp>
        <p:nvSpPr>
          <p:cNvPr id="11" name="Rounded Rectangle 3"/>
          <p:cNvSpPr/>
          <p:nvPr/>
        </p:nvSpPr>
        <p:spPr>
          <a:xfrm>
            <a:off x="3806745" y="4080293"/>
            <a:ext cx="5043792" cy="2016145"/>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342900" indent="-342900">
              <a:buFont typeface="Wingdings" panose="05000000000000000000" pitchFamily="2" charset="2"/>
              <a:buChar char="ü"/>
            </a:pPr>
            <a:r>
              <a:rPr lang="en-US" sz="2000" kern="0" dirty="0">
                <a:latin typeface="Trebuchet MS" pitchFamily="34" charset="0"/>
                <a:ea typeface="Tahoma" pitchFamily="34" charset="0"/>
                <a:cs typeface="Tahoma" pitchFamily="34" charset="0"/>
              </a:rPr>
              <a:t> </a:t>
            </a:r>
            <a:r>
              <a:rPr lang="uk-UA" sz="2000" kern="0" dirty="0">
                <a:latin typeface="Trebuchet MS" pitchFamily="34" charset="0"/>
                <a:ea typeface="Tahoma" pitchFamily="34" charset="0"/>
                <a:cs typeface="Tahoma" pitchFamily="34" charset="0"/>
              </a:rPr>
              <a:t>... </a:t>
            </a:r>
            <a:r>
              <a:rPr lang="en-US" sz="2000" kern="0" dirty="0">
                <a:latin typeface="Trebuchet MS" pitchFamily="34" charset="0"/>
                <a:ea typeface="Tahoma" pitchFamily="34" charset="0"/>
                <a:cs typeface="Tahoma" pitchFamily="34" charset="0"/>
              </a:rPr>
              <a:t>a specification of what should be implemented</a:t>
            </a:r>
            <a:endParaRPr lang="uk-UA" sz="2000" kern="0" dirty="0">
              <a:latin typeface="Trebuchet MS" pitchFamily="34" charset="0"/>
              <a:ea typeface="Tahoma" pitchFamily="34" charset="0"/>
              <a:cs typeface="Tahoma" pitchFamily="34" charset="0"/>
            </a:endParaRPr>
          </a:p>
          <a:p>
            <a:pPr marL="342900" indent="-342900">
              <a:buFont typeface="Wingdings" panose="05000000000000000000" pitchFamily="2" charset="2"/>
              <a:buChar char="ü"/>
            </a:pPr>
            <a:r>
              <a:rPr lang="en-US" sz="2000" kern="0" dirty="0">
                <a:latin typeface="Trebuchet MS" pitchFamily="34" charset="0"/>
                <a:ea typeface="Tahoma" pitchFamily="34" charset="0"/>
                <a:cs typeface="Tahoma" pitchFamily="34" charset="0"/>
              </a:rPr>
              <a:t>… define what it needs to do – but not how</a:t>
            </a:r>
            <a:endParaRPr lang="en-US" sz="2000" dirty="0">
              <a:solidFill>
                <a:srgbClr val="FF0000"/>
              </a:solidFill>
            </a:endParaRPr>
          </a:p>
        </p:txBody>
      </p:sp>
    </p:spTree>
    <p:extLst>
      <p:ext uri="{BB962C8B-B14F-4D97-AF65-F5344CB8AC3E}">
        <p14:creationId xmlns:p14="http://schemas.microsoft.com/office/powerpoint/2010/main" val="140295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486400" y="1885869"/>
            <a:ext cx="4305300" cy="2371725"/>
          </a:xfrm>
          <a:prstGeom prst="rect">
            <a:avLst/>
          </a:prstGeom>
        </p:spPr>
      </p:pic>
      <p:sp>
        <p:nvSpPr>
          <p:cNvPr id="5" name="TextBox 4"/>
          <p:cNvSpPr txBox="1"/>
          <p:nvPr/>
        </p:nvSpPr>
        <p:spPr>
          <a:xfrm>
            <a:off x="1864895" y="1570079"/>
            <a:ext cx="3496802" cy="1785104"/>
          </a:xfrm>
          <a:prstGeom prst="rect">
            <a:avLst/>
          </a:prstGeom>
          <a:noFill/>
        </p:spPr>
        <p:txBody>
          <a:bodyPr wrap="square" rtlCol="0">
            <a:spAutoFit/>
          </a:bodyPr>
          <a:lstStyle/>
          <a:p>
            <a:r>
              <a:rPr lang="en-US" sz="2200" kern="0" dirty="0">
                <a:solidFill>
                  <a:sysClr val="windowText" lastClr="000000"/>
                </a:solidFill>
              </a:rPr>
              <a:t>A </a:t>
            </a:r>
            <a:r>
              <a:rPr lang="en-US" sz="2200" b="1" kern="0" dirty="0">
                <a:solidFill>
                  <a:sysClr val="windowText" lastClr="000000"/>
                </a:solidFill>
              </a:rPr>
              <a:t> </a:t>
            </a:r>
            <a:r>
              <a:rPr lang="en-US" sz="2200" b="1" i="1" kern="0" dirty="0">
                <a:solidFill>
                  <a:srgbClr val="C00000"/>
                </a:solidFill>
              </a:rPr>
              <a:t>Challenged</a:t>
            </a:r>
            <a:r>
              <a:rPr lang="en-US" sz="2200" b="1" kern="0" dirty="0">
                <a:solidFill>
                  <a:srgbClr val="C00000"/>
                </a:solidFill>
              </a:rPr>
              <a:t> </a:t>
            </a:r>
            <a:r>
              <a:rPr lang="en-US" sz="2200" kern="0" dirty="0">
                <a:solidFill>
                  <a:sysClr val="windowText" lastClr="000000"/>
                </a:solidFill>
              </a:rPr>
              <a:t>project is one which it is either </a:t>
            </a:r>
          </a:p>
          <a:p>
            <a:pPr marL="0" lvl="1">
              <a:buFont typeface="Wingdings" pitchFamily="2" charset="2"/>
              <a:buChar char="§"/>
            </a:pPr>
            <a:r>
              <a:rPr lang="en-US" sz="2200" b="1" kern="0" dirty="0">
                <a:solidFill>
                  <a:srgbClr val="C00000"/>
                </a:solidFill>
              </a:rPr>
              <a:t> </a:t>
            </a:r>
            <a:r>
              <a:rPr lang="en-US" sz="2200" i="1" kern="0" dirty="0">
                <a:solidFill>
                  <a:srgbClr val="C00000"/>
                </a:solidFill>
              </a:rPr>
              <a:t>behind schedule</a:t>
            </a:r>
          </a:p>
          <a:p>
            <a:pPr marL="0" lvl="1">
              <a:buFont typeface="Wingdings" pitchFamily="2" charset="2"/>
              <a:buChar char="§"/>
            </a:pPr>
            <a:r>
              <a:rPr lang="en-US" sz="2200" i="1" kern="0" dirty="0">
                <a:solidFill>
                  <a:srgbClr val="C00000"/>
                </a:solidFill>
              </a:rPr>
              <a:t> over budget </a:t>
            </a:r>
          </a:p>
          <a:p>
            <a:pPr marL="0" lvl="1">
              <a:buFont typeface="Wingdings" pitchFamily="2" charset="2"/>
              <a:buChar char="§"/>
            </a:pPr>
            <a:r>
              <a:rPr lang="en-US" sz="2200" i="1" kern="0" dirty="0">
                <a:solidFill>
                  <a:srgbClr val="C00000"/>
                </a:solidFill>
              </a:rPr>
              <a:t> has missed scope</a:t>
            </a:r>
          </a:p>
        </p:txBody>
      </p:sp>
      <p:pic>
        <p:nvPicPr>
          <p:cNvPr id="6" name="Picture 3"/>
          <p:cNvPicPr>
            <a:picLocks noChangeAspect="1" noChangeArrowheads="1"/>
          </p:cNvPicPr>
          <p:nvPr/>
        </p:nvPicPr>
        <p:blipFill>
          <a:blip r:embed="rId4" cstate="print"/>
          <a:srcRect/>
          <a:stretch>
            <a:fillRect/>
          </a:stretch>
        </p:blipFill>
        <p:spPr bwMode="auto">
          <a:xfrm>
            <a:off x="1864896" y="3553226"/>
            <a:ext cx="3469106" cy="2572921"/>
          </a:xfrm>
          <a:prstGeom prst="rect">
            <a:avLst/>
          </a:prstGeom>
          <a:noFill/>
          <a:ln w="9525">
            <a:noFill/>
            <a:miter lim="800000"/>
            <a:headEnd/>
            <a:tailEnd/>
          </a:ln>
          <a:effectLst>
            <a:glow rad="63500">
              <a:schemeClr val="accent1">
                <a:satMod val="175000"/>
                <a:alpha val="40000"/>
              </a:schemeClr>
            </a:glow>
          </a:effectLst>
        </p:spPr>
      </p:pic>
      <p:sp>
        <p:nvSpPr>
          <p:cNvPr id="10" name="TextBox 9"/>
          <p:cNvSpPr txBox="1"/>
          <p:nvPr/>
        </p:nvSpPr>
        <p:spPr>
          <a:xfrm>
            <a:off x="5486400" y="4427621"/>
            <a:ext cx="3994484" cy="1785104"/>
          </a:xfrm>
          <a:prstGeom prst="rect">
            <a:avLst/>
          </a:prstGeom>
          <a:noFill/>
        </p:spPr>
        <p:txBody>
          <a:bodyPr wrap="square" rtlCol="0">
            <a:spAutoFit/>
          </a:bodyPr>
          <a:lstStyle/>
          <a:p>
            <a:r>
              <a:rPr lang="en-US" sz="2200" kern="0" dirty="0">
                <a:solidFill>
                  <a:sysClr val="windowText" lastClr="000000"/>
                </a:solidFill>
              </a:rPr>
              <a:t>A </a:t>
            </a:r>
            <a:r>
              <a:rPr lang="en-US" sz="2200" b="1" i="1" kern="0" dirty="0">
                <a:solidFill>
                  <a:srgbClr val="C00000"/>
                </a:solidFill>
              </a:rPr>
              <a:t>Failed</a:t>
            </a:r>
            <a:r>
              <a:rPr lang="en-US" sz="2200" u="sng" kern="0" dirty="0">
                <a:solidFill>
                  <a:srgbClr val="C00000"/>
                </a:solidFill>
              </a:rPr>
              <a:t> </a:t>
            </a:r>
            <a:r>
              <a:rPr lang="en-US" sz="2200" kern="0" dirty="0">
                <a:solidFill>
                  <a:sysClr val="windowText" lastClr="000000"/>
                </a:solidFill>
              </a:rPr>
              <a:t>project is one which</a:t>
            </a:r>
          </a:p>
          <a:p>
            <a:pPr>
              <a:buFont typeface="Wingdings" pitchFamily="2" charset="2"/>
              <a:buChar char="§"/>
            </a:pPr>
            <a:r>
              <a:rPr lang="en-US" sz="2200" kern="0" dirty="0">
                <a:solidFill>
                  <a:sysClr val="windowText" lastClr="000000"/>
                </a:solidFill>
              </a:rPr>
              <a:t> </a:t>
            </a:r>
            <a:r>
              <a:rPr lang="en-US" sz="2200" i="1" kern="0" dirty="0">
                <a:solidFill>
                  <a:srgbClr val="C00000"/>
                </a:solidFill>
              </a:rPr>
              <a:t>was canceled </a:t>
            </a:r>
            <a:r>
              <a:rPr lang="en-US" sz="2200" kern="0" dirty="0">
                <a:solidFill>
                  <a:sysClr val="windowText" lastClr="000000"/>
                </a:solidFill>
              </a:rPr>
              <a:t>prior to completion</a:t>
            </a:r>
          </a:p>
          <a:p>
            <a:pPr>
              <a:buFont typeface="Wingdings" pitchFamily="2" charset="2"/>
              <a:buChar char="§"/>
            </a:pPr>
            <a:r>
              <a:rPr lang="en-US" sz="2200" kern="0" dirty="0">
                <a:solidFill>
                  <a:sysClr val="windowText" lastClr="000000"/>
                </a:solidFill>
              </a:rPr>
              <a:t> was completed but the </a:t>
            </a:r>
            <a:r>
              <a:rPr lang="en-US" sz="2200" i="1" kern="0" dirty="0">
                <a:solidFill>
                  <a:srgbClr val="C00000"/>
                </a:solidFill>
              </a:rPr>
              <a:t>system is not used.</a:t>
            </a:r>
          </a:p>
        </p:txBody>
      </p:sp>
      <p:sp>
        <p:nvSpPr>
          <p:cNvPr id="12" name="Curved Right Arrow 11"/>
          <p:cNvSpPr/>
          <p:nvPr/>
        </p:nvSpPr>
        <p:spPr>
          <a:xfrm rot="4714868" flipV="1">
            <a:off x="5831201" y="608994"/>
            <a:ext cx="618910" cy="2659212"/>
          </a:xfrm>
          <a:prstGeom prst="curvedRightArrow">
            <a:avLst/>
          </a:prstGeom>
          <a:solidFill>
            <a:schemeClr val="tx2">
              <a:lumMod val="40000"/>
              <a:lumOff val="60000"/>
            </a:schemeClr>
          </a:solidFill>
          <a:ln>
            <a:solidFill>
              <a:schemeClr val="tx2">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kern="0" dirty="0">
              <a:solidFill>
                <a:schemeClr val="tx1"/>
              </a:solidFill>
            </a:endParaRPr>
          </a:p>
        </p:txBody>
      </p:sp>
      <p:sp>
        <p:nvSpPr>
          <p:cNvPr id="13" name="Curved Right Arrow 12"/>
          <p:cNvSpPr/>
          <p:nvPr/>
        </p:nvSpPr>
        <p:spPr>
          <a:xfrm rot="12549698">
            <a:off x="8880701" y="3172459"/>
            <a:ext cx="783539" cy="2250706"/>
          </a:xfrm>
          <a:prstGeom prst="curvedRightArrow">
            <a:avLst/>
          </a:prstGeom>
          <a:solidFill>
            <a:schemeClr val="tx2">
              <a:lumMod val="40000"/>
              <a:lumOff val="60000"/>
            </a:schemeClr>
          </a:solidFill>
          <a:ln>
            <a:solidFill>
              <a:schemeClr val="tx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kern="0" dirty="0">
              <a:solidFill>
                <a:schemeClr val="tx1"/>
              </a:solidFill>
            </a:endParaRPr>
          </a:p>
        </p:txBody>
      </p:sp>
      <p:sp>
        <p:nvSpPr>
          <p:cNvPr id="8" name="Title 1"/>
          <p:cNvSpPr>
            <a:spLocks noGrp="1"/>
          </p:cNvSpPr>
          <p:nvPr>
            <p:ph type="title"/>
          </p:nvPr>
        </p:nvSpPr>
        <p:spPr>
          <a:xfrm>
            <a:off x="609600" y="152400"/>
            <a:ext cx="10972800" cy="914400"/>
          </a:xfrm>
        </p:spPr>
        <p:txBody>
          <a:bodyPr/>
          <a:lstStyle/>
          <a:p>
            <a:r>
              <a:rPr lang="en-US" dirty="0"/>
              <a:t>Facts (CHAOS Reports)</a:t>
            </a:r>
          </a:p>
        </p:txBody>
      </p:sp>
    </p:spTree>
    <p:extLst>
      <p:ext uri="{BB962C8B-B14F-4D97-AF65-F5344CB8AC3E}">
        <p14:creationId xmlns:p14="http://schemas.microsoft.com/office/powerpoint/2010/main" val="685662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ahoma" pitchFamily="34" charset="0"/>
                <a:ea typeface="Tahoma" pitchFamily="34" charset="0"/>
                <a:cs typeface="Tahoma" pitchFamily="34" charset="0"/>
              </a:rPr>
              <a:t>Reasons for project failure</a:t>
            </a:r>
            <a:endParaRPr lang="en-US" dirty="0"/>
          </a:p>
        </p:txBody>
      </p:sp>
      <p:pic>
        <p:nvPicPr>
          <p:cNvPr id="2052" name="Picture 4"/>
          <p:cNvPicPr>
            <a:picLocks noChangeAspect="1" noChangeArrowheads="1"/>
          </p:cNvPicPr>
          <p:nvPr/>
        </p:nvPicPr>
        <p:blipFill>
          <a:blip r:embed="rId3" cstate="print"/>
          <a:srcRect/>
          <a:stretch>
            <a:fillRect/>
          </a:stretch>
        </p:blipFill>
        <p:spPr bwMode="auto">
          <a:xfrm>
            <a:off x="2988946" y="1295400"/>
            <a:ext cx="6307455" cy="4872038"/>
          </a:xfrm>
          <a:prstGeom prst="rect">
            <a:avLst/>
          </a:prstGeom>
          <a:noFill/>
          <a:ln w="9525">
            <a:noFill/>
            <a:miter lim="800000"/>
            <a:headEnd/>
            <a:tailEnd/>
          </a:ln>
        </p:spPr>
      </p:pic>
      <p:sp>
        <p:nvSpPr>
          <p:cNvPr id="8" name="TextBox 7"/>
          <p:cNvSpPr txBox="1"/>
          <p:nvPr/>
        </p:nvSpPr>
        <p:spPr>
          <a:xfrm>
            <a:off x="1957387" y="6165205"/>
            <a:ext cx="8871339" cy="46166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b="1" dirty="0">
                <a:solidFill>
                  <a:schemeClr val="bg1"/>
                </a:solidFill>
                <a:latin typeface="Candara" pitchFamily="34" charset="0"/>
                <a:ea typeface="Tahoma" pitchFamily="34" charset="0"/>
                <a:cs typeface="Tahoma" pitchFamily="34" charset="0"/>
              </a:rPr>
              <a:t>Five of the eight major reasons for failure are requirements-based</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2844477"/>
            <a:ext cx="2607946" cy="2001012"/>
          </a:xfrm>
          <a:prstGeom prst="rect">
            <a:avLst/>
          </a:prstGeom>
        </p:spPr>
      </p:pic>
      <p:grpSp>
        <p:nvGrpSpPr>
          <p:cNvPr id="9" name="Group 8"/>
          <p:cNvGrpSpPr/>
          <p:nvPr/>
        </p:nvGrpSpPr>
        <p:grpSpPr>
          <a:xfrm>
            <a:off x="7973414" y="2363771"/>
            <a:ext cx="4178300" cy="2733064"/>
            <a:chOff x="1905000" y="1727775"/>
            <a:chExt cx="5867400" cy="3530025"/>
          </a:xfrm>
        </p:grpSpPr>
        <p:grpSp>
          <p:nvGrpSpPr>
            <p:cNvPr id="10" name="Group 9"/>
            <p:cNvGrpSpPr/>
            <p:nvPr/>
          </p:nvGrpSpPr>
          <p:grpSpPr>
            <a:xfrm>
              <a:off x="1905000" y="2322250"/>
              <a:ext cx="1883569" cy="2853658"/>
              <a:chOff x="1708546" y="2286000"/>
              <a:chExt cx="1883569" cy="3006058"/>
            </a:xfrm>
          </p:grpSpPr>
          <p:pic>
            <p:nvPicPr>
              <p:cNvPr id="14" name="Picture 4" descr="D:\Pictures\Customer\6a00e393368e2a883400e54f1ff9678833-800wi.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08546" y="2286000"/>
                <a:ext cx="1883569" cy="300605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966558" y="3648661"/>
                <a:ext cx="1367543" cy="376879"/>
              </a:xfrm>
              <a:prstGeom prst="rect">
                <a:avLst/>
              </a:prstGeom>
              <a:noFill/>
            </p:spPr>
            <p:txBody>
              <a:bodyPr wrap="square" rtlCol="0">
                <a:spAutoFit/>
              </a:bodyPr>
              <a:lstStyle/>
              <a:p>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Customer</a:t>
                </a:r>
                <a:endParaRPr lang="uk-UA"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11" name="Oval Callout 7"/>
            <p:cNvSpPr/>
            <p:nvPr/>
          </p:nvSpPr>
          <p:spPr>
            <a:xfrm>
              <a:off x="3352800" y="1727775"/>
              <a:ext cx="2743200" cy="1167825"/>
            </a:xfrm>
            <a:prstGeom prst="wedgeEllipseCallout">
              <a:avLst>
                <a:gd name="adj1" fmla="val -51459"/>
                <a:gd name="adj2" fmla="val 40129"/>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3276600"/>
              <a:ext cx="29718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6189" y="1905000"/>
              <a:ext cx="1852611" cy="847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61629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3"/>
          <p:cNvSpPr/>
          <p:nvPr/>
        </p:nvSpPr>
        <p:spPr>
          <a:xfrm>
            <a:off x="1046747" y="2962769"/>
            <a:ext cx="8466868" cy="662888"/>
          </a:xfrm>
          <a:prstGeom prst="roundRect">
            <a:avLst/>
          </a:prstGeom>
          <a:gradFill flip="none" rotWithShape="1">
            <a:gsLst>
              <a:gs pos="100000">
                <a:srgbClr val="C1ED7F"/>
              </a:gs>
              <a:gs pos="55000">
                <a:schemeClr val="accent6">
                  <a:lumMod val="20000"/>
                  <a:lumOff val="80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400" dirty="0">
                <a:solidFill>
                  <a:schemeClr val="tx1"/>
                </a:solidFill>
              </a:rPr>
              <a:t>As User (any role) I want to log in so I can enter the system </a:t>
            </a:r>
          </a:p>
        </p:txBody>
      </p:sp>
      <p:sp>
        <p:nvSpPr>
          <p:cNvPr id="11" name="Rounded Rectangle 3"/>
          <p:cNvSpPr/>
          <p:nvPr/>
        </p:nvSpPr>
        <p:spPr>
          <a:xfrm>
            <a:off x="1046747" y="1747727"/>
            <a:ext cx="10535653" cy="662888"/>
          </a:xfrm>
          <a:prstGeom prst="roundRect">
            <a:avLst/>
          </a:prstGeom>
          <a:gradFill>
            <a:gsLst>
              <a:gs pos="61000">
                <a:schemeClr val="accent6">
                  <a:lumMod val="20000"/>
                  <a:lumOff val="80000"/>
                </a:schemeClr>
              </a:gs>
              <a:gs pos="100000">
                <a:srgbClr val="8FE329"/>
              </a:gs>
            </a:gsLst>
            <a:lin ang="16200000" scaled="1"/>
          </a:gra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400" dirty="0">
                <a:solidFill>
                  <a:schemeClr val="tx1"/>
                </a:solidFill>
              </a:rPr>
              <a:t>“The Order Management System should allow users to log in to the system”</a:t>
            </a:r>
          </a:p>
        </p:txBody>
      </p:sp>
      <p:sp>
        <p:nvSpPr>
          <p:cNvPr id="9" name="Rounded Rectangle 3"/>
          <p:cNvSpPr/>
          <p:nvPr/>
        </p:nvSpPr>
        <p:spPr>
          <a:xfrm>
            <a:off x="188293" y="2522274"/>
            <a:ext cx="2467583" cy="498577"/>
          </a:xfrm>
          <a:prstGeom prst="roundRect">
            <a:avLst/>
          </a:prstGeom>
          <a:ln>
            <a:solidFill>
              <a:schemeClr val="accent1">
                <a:lumMod val="20000"/>
                <a:lumOff val="80000"/>
              </a:schemeClr>
            </a:solidFill>
          </a:ln>
        </p:spPr>
        <p:style>
          <a:lnRef idx="1">
            <a:schemeClr val="accent3"/>
          </a:lnRef>
          <a:fillRef idx="2">
            <a:schemeClr val="accent3"/>
          </a:fillRef>
          <a:effectRef idx="1">
            <a:schemeClr val="accent3"/>
          </a:effectRef>
          <a:fontRef idx="minor">
            <a:schemeClr val="dk1"/>
          </a:fontRef>
        </p:style>
        <p:txBody>
          <a:bodyPr rtlCol="0" anchor="ctr"/>
          <a:lstStyle/>
          <a:p>
            <a:r>
              <a:rPr lang="en-US" sz="2000" b="1" dirty="0">
                <a:solidFill>
                  <a:schemeClr val="tx1"/>
                </a:solidFill>
                <a:latin typeface="Candara" pitchFamily="34" charset="0"/>
                <a:ea typeface="Tahoma" pitchFamily="34" charset="0"/>
                <a:cs typeface="Tahoma" pitchFamily="34" charset="0"/>
              </a:rPr>
              <a:t>Structured sentence</a:t>
            </a:r>
            <a:endParaRPr lang="en-US" sz="2000" dirty="0">
              <a:solidFill>
                <a:schemeClr val="tx1"/>
              </a:solidFill>
            </a:endParaRPr>
          </a:p>
        </p:txBody>
      </p:sp>
      <p:sp>
        <p:nvSpPr>
          <p:cNvPr id="10" name="Rounded Rectangle 3"/>
          <p:cNvSpPr/>
          <p:nvPr/>
        </p:nvSpPr>
        <p:spPr>
          <a:xfrm>
            <a:off x="188293" y="1326094"/>
            <a:ext cx="1363781" cy="498577"/>
          </a:xfrm>
          <a:prstGeom prst="roundRect">
            <a:avLst/>
          </a:prstGeom>
          <a:ln>
            <a:solidFill>
              <a:schemeClr val="accent1">
                <a:lumMod val="20000"/>
                <a:lumOff val="80000"/>
              </a:schemeClr>
            </a:solidFill>
          </a:ln>
        </p:spPr>
        <p:style>
          <a:lnRef idx="1">
            <a:schemeClr val="accent3"/>
          </a:lnRef>
          <a:fillRef idx="2">
            <a:schemeClr val="accent3"/>
          </a:fillRef>
          <a:effectRef idx="1">
            <a:schemeClr val="accent3"/>
          </a:effectRef>
          <a:fontRef idx="minor">
            <a:schemeClr val="dk1"/>
          </a:fontRef>
        </p:style>
        <p:txBody>
          <a:bodyPr rtlCol="0" anchor="ctr"/>
          <a:lstStyle/>
          <a:p>
            <a:r>
              <a:rPr lang="en-US" sz="2000" b="1" dirty="0">
                <a:solidFill>
                  <a:schemeClr val="tx1"/>
                </a:solidFill>
                <a:latin typeface="Candara" pitchFamily="34" charset="0"/>
                <a:ea typeface="Tahoma" pitchFamily="34" charset="0"/>
                <a:cs typeface="Tahoma" pitchFamily="34" charset="0"/>
              </a:rPr>
              <a:t>Sentence</a:t>
            </a:r>
            <a:endParaRPr lang="en-US" sz="2000" dirty="0">
              <a:solidFill>
                <a:schemeClr val="tx1"/>
              </a:solidFill>
            </a:endParaRPr>
          </a:p>
        </p:txBody>
      </p:sp>
      <p:graphicFrame>
        <p:nvGraphicFramePr>
          <p:cNvPr id="15" name="Content Placeholder 10"/>
          <p:cNvGraphicFramePr>
            <a:graphicFrameLocks noGrp="1"/>
          </p:cNvGraphicFramePr>
          <p:nvPr>
            <p:ph idx="1"/>
            <p:extLst>
              <p:ext uri="{D42A27DB-BD31-4B8C-83A1-F6EECF244321}">
                <p14:modId xmlns:p14="http://schemas.microsoft.com/office/powerpoint/2010/main" val="2337527730"/>
              </p:ext>
            </p:extLst>
          </p:nvPr>
        </p:nvGraphicFramePr>
        <p:xfrm>
          <a:off x="1046747" y="4295504"/>
          <a:ext cx="10972800" cy="1437132"/>
        </p:xfrm>
        <a:graphic>
          <a:graphicData uri="http://schemas.openxmlformats.org/drawingml/2006/table">
            <a:tbl>
              <a:tblPr firstRow="1" firstCol="1" bandRow="1" bandCol="1">
                <a:tableStyleId>{00A15C55-8517-42AA-B614-E9B94910E393}</a:tableStyleId>
              </a:tblPr>
              <a:tblGrid>
                <a:gridCol w="5486400">
                  <a:extLst>
                    <a:ext uri="{9D8B030D-6E8A-4147-A177-3AD203B41FA5}">
                      <a16:colId xmlns:a16="http://schemas.microsoft.com/office/drawing/2014/main" val="1982471064"/>
                    </a:ext>
                  </a:extLst>
                </a:gridCol>
                <a:gridCol w="5486400">
                  <a:extLst>
                    <a:ext uri="{9D8B030D-6E8A-4147-A177-3AD203B41FA5}">
                      <a16:colId xmlns:a16="http://schemas.microsoft.com/office/drawing/2014/main" val="509635530"/>
                    </a:ext>
                  </a:extLst>
                </a:gridCol>
              </a:tblGrid>
              <a:tr h="169402">
                <a:tc>
                  <a:txBody>
                    <a:bodyPr/>
                    <a:lstStyle/>
                    <a:p>
                      <a:pPr marL="0" marR="0" indent="228600" algn="l">
                        <a:lnSpc>
                          <a:spcPct val="115000"/>
                        </a:lnSpc>
                        <a:spcBef>
                          <a:spcPts val="0"/>
                        </a:spcBef>
                        <a:spcAft>
                          <a:spcPts val="0"/>
                        </a:spcAft>
                      </a:pPr>
                      <a:r>
                        <a:rPr lang="en-US" sz="1800" b="1" dirty="0">
                          <a:solidFill>
                            <a:schemeClr val="tx1"/>
                          </a:solidFill>
                          <a:effectLst/>
                        </a:rPr>
                        <a:t>Situation</a:t>
                      </a:r>
                      <a:endParaRPr lang="en-US" sz="18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6288" marR="662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CBF1A5"/>
                        </a:gs>
                        <a:gs pos="50000">
                          <a:schemeClr val="accent3">
                            <a:lumMod val="105000"/>
                            <a:satMod val="103000"/>
                            <a:tint val="73000"/>
                          </a:schemeClr>
                        </a:gs>
                        <a:gs pos="100000">
                          <a:schemeClr val="accent3">
                            <a:lumMod val="105000"/>
                            <a:satMod val="109000"/>
                            <a:tint val="81000"/>
                          </a:schemeClr>
                        </a:gs>
                      </a:gsLst>
                      <a:lin ang="5400000" scaled="0"/>
                    </a:gradFill>
                  </a:tcPr>
                </a:tc>
                <a:tc>
                  <a:txBody>
                    <a:bodyPr/>
                    <a:lstStyle/>
                    <a:p>
                      <a:pPr marL="0" marR="0" indent="228600" algn="l">
                        <a:lnSpc>
                          <a:spcPct val="115000"/>
                        </a:lnSpc>
                        <a:spcBef>
                          <a:spcPts val="0"/>
                        </a:spcBef>
                        <a:spcAft>
                          <a:spcPts val="0"/>
                        </a:spcAft>
                      </a:pPr>
                      <a:r>
                        <a:rPr lang="en-US" sz="1800" b="1" dirty="0">
                          <a:solidFill>
                            <a:schemeClr val="tx1"/>
                          </a:solidFill>
                          <a:effectLst/>
                        </a:rPr>
                        <a:t>Error message</a:t>
                      </a:r>
                      <a:endParaRPr lang="en-US" sz="18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6288" marR="662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CBF1A5"/>
                        </a:gs>
                        <a:gs pos="50000">
                          <a:schemeClr val="accent3">
                            <a:lumMod val="105000"/>
                            <a:satMod val="103000"/>
                            <a:tint val="73000"/>
                          </a:schemeClr>
                        </a:gs>
                        <a:gs pos="100000">
                          <a:schemeClr val="accent3">
                            <a:lumMod val="105000"/>
                            <a:satMod val="109000"/>
                            <a:tint val="81000"/>
                          </a:schemeClr>
                        </a:gs>
                      </a:gsLst>
                      <a:lin ang="5400000" scaled="0"/>
                    </a:gradFill>
                  </a:tcPr>
                </a:tc>
                <a:extLst>
                  <a:ext uri="{0D108BD9-81ED-4DB2-BD59-A6C34878D82A}">
                    <a16:rowId xmlns:a16="http://schemas.microsoft.com/office/drawing/2014/main" val="3284507769"/>
                  </a:ext>
                </a:extLst>
              </a:tr>
              <a:tr h="169402">
                <a:tc>
                  <a:txBody>
                    <a:bodyPr/>
                    <a:lstStyle/>
                    <a:p>
                      <a:pPr marL="0" marR="0" indent="228600" algn="l">
                        <a:lnSpc>
                          <a:spcPct val="115000"/>
                        </a:lnSpc>
                        <a:spcBef>
                          <a:spcPts val="0"/>
                        </a:spcBef>
                        <a:spcAft>
                          <a:spcPts val="0"/>
                        </a:spcAft>
                      </a:pPr>
                      <a:r>
                        <a:rPr lang="en-US" sz="1600" b="0" dirty="0">
                          <a:solidFill>
                            <a:schemeClr val="tx1"/>
                          </a:solidFill>
                          <a:effectLst/>
                        </a:rPr>
                        <a:t>‘User Name’ is empty and User pushes ‘Log in’ button</a:t>
                      </a:r>
                      <a:endParaRPr lang="en-US" sz="160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6288" marR="662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CBF1A5"/>
                        </a:gs>
                        <a:gs pos="50000">
                          <a:schemeClr val="accent3">
                            <a:lumMod val="105000"/>
                            <a:satMod val="103000"/>
                            <a:tint val="73000"/>
                          </a:schemeClr>
                        </a:gs>
                        <a:gs pos="100000">
                          <a:schemeClr val="accent3">
                            <a:lumMod val="105000"/>
                            <a:satMod val="109000"/>
                            <a:tint val="81000"/>
                          </a:schemeClr>
                        </a:gs>
                      </a:gsLst>
                      <a:lin ang="5400000" scaled="0"/>
                    </a:gradFill>
                  </a:tcPr>
                </a:tc>
                <a:tc>
                  <a:txBody>
                    <a:bodyPr/>
                    <a:lstStyle/>
                    <a:p>
                      <a:pPr marL="0" marR="0" indent="228600" algn="l">
                        <a:lnSpc>
                          <a:spcPct val="115000"/>
                        </a:lnSpc>
                        <a:spcBef>
                          <a:spcPts val="0"/>
                        </a:spcBef>
                        <a:spcAft>
                          <a:spcPts val="0"/>
                        </a:spcAft>
                      </a:pPr>
                      <a:r>
                        <a:rPr lang="en-US" sz="1600" b="0" dirty="0">
                          <a:solidFill>
                            <a:schemeClr val="tx1"/>
                          </a:solidFill>
                          <a:effectLst/>
                        </a:rPr>
                        <a:t>Such user does not exist in the system – please try again.</a:t>
                      </a:r>
                      <a:endParaRPr lang="en-US" sz="160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6288" marR="662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CBF1A5"/>
                        </a:gs>
                        <a:gs pos="50000">
                          <a:schemeClr val="accent3">
                            <a:lumMod val="105000"/>
                            <a:satMod val="103000"/>
                            <a:tint val="73000"/>
                          </a:schemeClr>
                        </a:gs>
                        <a:gs pos="100000">
                          <a:schemeClr val="accent3">
                            <a:lumMod val="105000"/>
                            <a:satMod val="109000"/>
                            <a:tint val="81000"/>
                          </a:schemeClr>
                        </a:gs>
                      </a:gsLst>
                      <a:lin ang="5400000" scaled="0"/>
                    </a:gradFill>
                  </a:tcPr>
                </a:tc>
                <a:extLst>
                  <a:ext uri="{0D108BD9-81ED-4DB2-BD59-A6C34878D82A}">
                    <a16:rowId xmlns:a16="http://schemas.microsoft.com/office/drawing/2014/main" val="3785111078"/>
                  </a:ext>
                </a:extLst>
              </a:tr>
              <a:tr h="169402">
                <a:tc>
                  <a:txBody>
                    <a:bodyPr/>
                    <a:lstStyle/>
                    <a:p>
                      <a:pPr marL="0" marR="0" indent="228600" algn="l">
                        <a:lnSpc>
                          <a:spcPct val="115000"/>
                        </a:lnSpc>
                        <a:spcBef>
                          <a:spcPts val="0"/>
                        </a:spcBef>
                        <a:spcAft>
                          <a:spcPts val="0"/>
                        </a:spcAft>
                      </a:pPr>
                      <a:r>
                        <a:rPr lang="en-US" sz="1600" b="0" dirty="0">
                          <a:solidFill>
                            <a:schemeClr val="tx1"/>
                          </a:solidFill>
                          <a:effectLst/>
                        </a:rPr>
                        <a:t>Incorrect User Name is entered in the field and User pushes ‘Log in’ button</a:t>
                      </a:r>
                      <a:endParaRPr lang="en-US" sz="160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6288" marR="662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CBF1A5"/>
                        </a:gs>
                        <a:gs pos="50000">
                          <a:schemeClr val="accent3">
                            <a:lumMod val="105000"/>
                            <a:satMod val="103000"/>
                            <a:tint val="73000"/>
                          </a:schemeClr>
                        </a:gs>
                        <a:gs pos="100000">
                          <a:schemeClr val="accent3">
                            <a:lumMod val="105000"/>
                            <a:satMod val="109000"/>
                            <a:tint val="81000"/>
                          </a:schemeClr>
                        </a:gs>
                      </a:gsLst>
                      <a:lin ang="5400000" scaled="0"/>
                    </a:gradFill>
                  </a:tcPr>
                </a:tc>
                <a:tc>
                  <a:txBody>
                    <a:bodyPr/>
                    <a:lstStyle/>
                    <a:p>
                      <a:pPr marL="0" marR="0" indent="228600" algn="l">
                        <a:lnSpc>
                          <a:spcPct val="115000"/>
                        </a:lnSpc>
                        <a:spcBef>
                          <a:spcPts val="0"/>
                        </a:spcBef>
                        <a:spcAft>
                          <a:spcPts val="0"/>
                        </a:spcAft>
                      </a:pPr>
                      <a:r>
                        <a:rPr lang="en-US" sz="1600" b="0" dirty="0">
                          <a:solidFill>
                            <a:schemeClr val="tx1"/>
                          </a:solidFill>
                          <a:effectLst/>
                        </a:rPr>
                        <a:t>Such user does not exist in the system – please try again.</a:t>
                      </a:r>
                      <a:endParaRPr lang="en-US" sz="160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6288" marR="6628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CBF1A5"/>
                        </a:gs>
                        <a:gs pos="50000">
                          <a:schemeClr val="accent3">
                            <a:lumMod val="105000"/>
                            <a:satMod val="103000"/>
                            <a:tint val="73000"/>
                          </a:schemeClr>
                        </a:gs>
                        <a:gs pos="100000">
                          <a:schemeClr val="accent3">
                            <a:lumMod val="105000"/>
                            <a:satMod val="109000"/>
                            <a:tint val="81000"/>
                          </a:schemeClr>
                        </a:gs>
                      </a:gsLst>
                      <a:lin ang="5400000" scaled="0"/>
                    </a:gradFill>
                  </a:tcPr>
                </a:tc>
                <a:extLst>
                  <a:ext uri="{0D108BD9-81ED-4DB2-BD59-A6C34878D82A}">
                    <a16:rowId xmlns:a16="http://schemas.microsoft.com/office/drawing/2014/main" val="3771885249"/>
                  </a:ext>
                </a:extLst>
              </a:tr>
            </a:tbl>
          </a:graphicData>
        </a:graphic>
      </p:graphicFrame>
      <p:sp>
        <p:nvSpPr>
          <p:cNvPr id="16" name="Rounded Rectangle 3"/>
          <p:cNvSpPr/>
          <p:nvPr/>
        </p:nvSpPr>
        <p:spPr>
          <a:xfrm>
            <a:off x="190954" y="3836131"/>
            <a:ext cx="2722240" cy="460042"/>
          </a:xfrm>
          <a:prstGeom prst="roundRect">
            <a:avLst/>
          </a:prstGeom>
          <a:ln>
            <a:solidFill>
              <a:schemeClr val="accent1">
                <a:lumMod val="20000"/>
                <a:lumOff val="80000"/>
              </a:schemeClr>
            </a:solidFill>
          </a:ln>
        </p:spPr>
        <p:style>
          <a:lnRef idx="1">
            <a:schemeClr val="accent3"/>
          </a:lnRef>
          <a:fillRef idx="2">
            <a:schemeClr val="accent3"/>
          </a:fillRef>
          <a:effectRef idx="1">
            <a:schemeClr val="accent3"/>
          </a:effectRef>
          <a:fontRef idx="minor">
            <a:schemeClr val="dk1"/>
          </a:fontRef>
        </p:style>
        <p:txBody>
          <a:bodyPr rtlCol="0" anchor="ctr"/>
          <a:lstStyle/>
          <a:p>
            <a:r>
              <a:rPr lang="en-US" sz="2000" b="1" dirty="0">
                <a:solidFill>
                  <a:schemeClr val="tx1"/>
                </a:solidFill>
                <a:latin typeface="Candara" panose="020E0502030303020204" pitchFamily="34" charset="0"/>
              </a:rPr>
              <a:t>Table or Spreadsheet</a:t>
            </a:r>
          </a:p>
        </p:txBody>
      </p:sp>
      <p:sp>
        <p:nvSpPr>
          <p:cNvPr id="19" name="Rectangle 18"/>
          <p:cNvSpPr/>
          <p:nvPr/>
        </p:nvSpPr>
        <p:spPr>
          <a:xfrm>
            <a:off x="3913302" y="313288"/>
            <a:ext cx="4265270" cy="584775"/>
          </a:xfrm>
          <a:prstGeom prst="rect">
            <a:avLst/>
          </a:prstGeom>
        </p:spPr>
        <p:txBody>
          <a:bodyPr wrap="none">
            <a:spAutoFit/>
          </a:bodyPr>
          <a:lstStyle/>
          <a:p>
            <a:r>
              <a:rPr lang="en-US" sz="3200" dirty="0">
                <a:solidFill>
                  <a:schemeClr val="bg2">
                    <a:lumMod val="20000"/>
                    <a:lumOff val="80000"/>
                  </a:schemeClr>
                </a:solidFill>
                <a:latin typeface="Tahoma" pitchFamily="34" charset="0"/>
                <a:ea typeface="Tahoma" pitchFamily="34" charset="0"/>
                <a:cs typeface="Tahoma" pitchFamily="34" charset="0"/>
              </a:rPr>
              <a:t>Requirements’ formats</a:t>
            </a:r>
            <a:endParaRPr lang="en-US" sz="3200" dirty="0"/>
          </a:p>
        </p:txBody>
      </p:sp>
    </p:spTree>
    <p:extLst>
      <p:ext uri="{BB962C8B-B14F-4D97-AF65-F5344CB8AC3E}">
        <p14:creationId xmlns:p14="http://schemas.microsoft.com/office/powerpoint/2010/main" val="595040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9"/>
          <p:cNvPicPr/>
          <p:nvPr/>
        </p:nvPicPr>
        <p:blipFill>
          <a:blip r:embed="rId3">
            <a:extLst>
              <a:ext uri="{28A0092B-C50C-407E-A947-70E740481C1C}">
                <a14:useLocalDpi xmlns:a14="http://schemas.microsoft.com/office/drawing/2010/main" val="0"/>
              </a:ext>
            </a:extLst>
          </a:blip>
          <a:srcRect/>
          <a:stretch>
            <a:fillRect/>
          </a:stretch>
        </p:blipFill>
        <p:spPr bwMode="auto">
          <a:xfrm>
            <a:off x="5843238" y="1950057"/>
            <a:ext cx="3356518" cy="1741054"/>
          </a:xfrm>
          <a:prstGeom prst="rect">
            <a:avLst/>
          </a:prstGeom>
          <a:noFill/>
          <a:ln>
            <a:noFill/>
          </a:ln>
        </p:spPr>
      </p:pic>
      <p:pic>
        <p:nvPicPr>
          <p:cNvPr id="10" name="Picture 9"/>
          <p:cNvPicPr>
            <a:picLocks noChangeAspect="1"/>
          </p:cNvPicPr>
          <p:nvPr/>
        </p:nvPicPr>
        <p:blipFill>
          <a:blip r:embed="rId4"/>
          <a:stretch>
            <a:fillRect/>
          </a:stretch>
        </p:blipFill>
        <p:spPr>
          <a:xfrm>
            <a:off x="903636" y="1950057"/>
            <a:ext cx="2586695" cy="1569824"/>
          </a:xfrm>
          <a:prstGeom prst="rect">
            <a:avLst/>
          </a:prstGeom>
          <a:ln>
            <a:solidFill>
              <a:schemeClr val="accent1">
                <a:lumMod val="20000"/>
                <a:lumOff val="80000"/>
              </a:schemeClr>
            </a:solidFill>
          </a:ln>
        </p:spPr>
      </p:pic>
      <p:sp>
        <p:nvSpPr>
          <p:cNvPr id="12" name="Rounded Rectangle 3"/>
          <p:cNvSpPr/>
          <p:nvPr/>
        </p:nvSpPr>
        <p:spPr>
          <a:xfrm>
            <a:off x="188293" y="1326094"/>
            <a:ext cx="1363781" cy="498577"/>
          </a:xfrm>
          <a:prstGeom prst="roundRect">
            <a:avLst/>
          </a:prstGeom>
          <a:ln>
            <a:solidFill>
              <a:schemeClr val="accent1">
                <a:lumMod val="20000"/>
                <a:lumOff val="80000"/>
              </a:schemeClr>
            </a:solidFill>
          </a:ln>
        </p:spPr>
        <p:style>
          <a:lnRef idx="1">
            <a:schemeClr val="accent3"/>
          </a:lnRef>
          <a:fillRef idx="2">
            <a:schemeClr val="accent3"/>
          </a:fillRef>
          <a:effectRef idx="1">
            <a:schemeClr val="accent3"/>
          </a:effectRef>
          <a:fontRef idx="minor">
            <a:schemeClr val="dk1"/>
          </a:fontRef>
        </p:style>
        <p:txBody>
          <a:bodyPr rtlCol="0" anchor="ctr"/>
          <a:lstStyle/>
          <a:p>
            <a:r>
              <a:rPr lang="en-US" sz="2000" b="1" dirty="0">
                <a:solidFill>
                  <a:schemeClr val="tx1"/>
                </a:solidFill>
                <a:latin typeface="Candara" pitchFamily="34" charset="0"/>
                <a:ea typeface="Tahoma" pitchFamily="34" charset="0"/>
                <a:cs typeface="Tahoma" pitchFamily="34" charset="0"/>
              </a:rPr>
              <a:t>Diagrams</a:t>
            </a:r>
            <a:endParaRPr lang="en-US" sz="2000" dirty="0">
              <a:solidFill>
                <a:schemeClr val="tx1"/>
              </a:solidFill>
            </a:endParaRPr>
          </a:p>
        </p:txBody>
      </p:sp>
      <p:sp>
        <p:nvSpPr>
          <p:cNvPr id="13" name="Rounded Rectangle 3"/>
          <p:cNvSpPr/>
          <p:nvPr/>
        </p:nvSpPr>
        <p:spPr>
          <a:xfrm>
            <a:off x="5730050" y="1326094"/>
            <a:ext cx="4242459" cy="498577"/>
          </a:xfrm>
          <a:prstGeom prst="roundRect">
            <a:avLst/>
          </a:prstGeom>
          <a:ln>
            <a:solidFill>
              <a:schemeClr val="accent1">
                <a:lumMod val="20000"/>
                <a:lumOff val="80000"/>
              </a:schemeClr>
            </a:solidFill>
          </a:ln>
        </p:spPr>
        <p:style>
          <a:lnRef idx="1">
            <a:schemeClr val="accent3"/>
          </a:lnRef>
          <a:fillRef idx="2">
            <a:schemeClr val="accent3"/>
          </a:fillRef>
          <a:effectRef idx="1">
            <a:schemeClr val="accent3"/>
          </a:effectRef>
          <a:fontRef idx="minor">
            <a:schemeClr val="dk1"/>
          </a:fontRef>
        </p:style>
        <p:txBody>
          <a:bodyPr rtlCol="0" anchor="ctr"/>
          <a:lstStyle/>
          <a:p>
            <a:r>
              <a:rPr lang="en-US" sz="2000" b="1" dirty="0">
                <a:solidFill>
                  <a:schemeClr val="tx1"/>
                </a:solidFill>
                <a:latin typeface="Candara" panose="020E0502030303020204" pitchFamily="34" charset="0"/>
              </a:rPr>
              <a:t>Mockup,  prototype or simulation</a:t>
            </a:r>
          </a:p>
        </p:txBody>
      </p:sp>
      <p:pic>
        <p:nvPicPr>
          <p:cNvPr id="14" name="Picture 13"/>
          <p:cNvPicPr>
            <a:picLocks noChangeAspect="1"/>
          </p:cNvPicPr>
          <p:nvPr/>
        </p:nvPicPr>
        <p:blipFill>
          <a:blip r:embed="rId5"/>
          <a:stretch>
            <a:fillRect/>
          </a:stretch>
        </p:blipFill>
        <p:spPr>
          <a:xfrm>
            <a:off x="517252" y="4049391"/>
            <a:ext cx="2362200" cy="1778285"/>
          </a:xfrm>
          <a:prstGeom prst="rect">
            <a:avLst/>
          </a:prstGeom>
          <a:ln>
            <a:solidFill>
              <a:schemeClr val="accent1">
                <a:lumMod val="20000"/>
                <a:lumOff val="80000"/>
              </a:schemeClr>
            </a:solidFill>
          </a:ln>
        </p:spPr>
      </p:pic>
      <p:pic>
        <p:nvPicPr>
          <p:cNvPr id="15" name="Picture 14" descr="http://www.uml-diagrams.org/examples/activity-examples-process-ord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452" y="3881555"/>
            <a:ext cx="4572000" cy="17119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7"/>
          <a:stretch>
            <a:fillRect/>
          </a:stretch>
        </p:blipFill>
        <p:spPr>
          <a:xfrm>
            <a:off x="8052449" y="3425597"/>
            <a:ext cx="3840120" cy="2176462"/>
          </a:xfrm>
          <a:prstGeom prst="rect">
            <a:avLst/>
          </a:prstGeom>
        </p:spPr>
      </p:pic>
      <p:sp>
        <p:nvSpPr>
          <p:cNvPr id="18" name="Rounded Rectangle 3"/>
          <p:cNvSpPr/>
          <p:nvPr/>
        </p:nvSpPr>
        <p:spPr>
          <a:xfrm>
            <a:off x="903636" y="2887119"/>
            <a:ext cx="8738839" cy="823206"/>
          </a:xfrm>
          <a:prstGeom prst="roundRect">
            <a:avLst/>
          </a:prstGeom>
          <a:gradFill>
            <a:gsLst>
              <a:gs pos="17000">
                <a:srgbClr val="CBF1A5"/>
              </a:gs>
              <a:gs pos="89000">
                <a:schemeClr val="accent3">
                  <a:lumMod val="105000"/>
                  <a:satMod val="103000"/>
                  <a:tint val="73000"/>
                </a:schemeClr>
              </a:gs>
              <a:gs pos="100000">
                <a:schemeClr val="accent3">
                  <a:lumMod val="105000"/>
                  <a:satMod val="109000"/>
                  <a:tint val="81000"/>
                </a:schemeClr>
              </a:gs>
            </a:gsLst>
            <a:lin ang="16200000" scaled="0"/>
          </a:gradFill>
          <a:ln>
            <a:solidFill>
              <a:schemeClr val="accent6">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r>
              <a:rPr lang="en-US" sz="2000" dirty="0">
                <a:solidFill>
                  <a:schemeClr val="tx1"/>
                </a:solidFill>
              </a:rPr>
              <a:t>The format or representation does not qualify it as a requirement. </a:t>
            </a:r>
          </a:p>
          <a:p>
            <a:r>
              <a:rPr lang="en-US" sz="2000" dirty="0">
                <a:solidFill>
                  <a:schemeClr val="tx1"/>
                </a:solidFill>
              </a:rPr>
              <a:t>It is the intent and the stakeholder need that make it a requirement.</a:t>
            </a:r>
          </a:p>
        </p:txBody>
      </p:sp>
      <p:sp>
        <p:nvSpPr>
          <p:cNvPr id="19" name="Rectangle 18"/>
          <p:cNvSpPr/>
          <p:nvPr/>
        </p:nvSpPr>
        <p:spPr>
          <a:xfrm>
            <a:off x="3913302" y="313288"/>
            <a:ext cx="4265270" cy="584775"/>
          </a:xfrm>
          <a:prstGeom prst="rect">
            <a:avLst/>
          </a:prstGeom>
        </p:spPr>
        <p:txBody>
          <a:bodyPr wrap="none">
            <a:spAutoFit/>
          </a:bodyPr>
          <a:lstStyle/>
          <a:p>
            <a:r>
              <a:rPr lang="en-US" sz="3200" dirty="0">
                <a:solidFill>
                  <a:schemeClr val="bg2">
                    <a:lumMod val="20000"/>
                    <a:lumOff val="80000"/>
                  </a:schemeClr>
                </a:solidFill>
                <a:latin typeface="Tahoma" pitchFamily="34" charset="0"/>
                <a:ea typeface="Tahoma" pitchFamily="34" charset="0"/>
                <a:cs typeface="Tahoma" pitchFamily="34" charset="0"/>
              </a:rPr>
              <a:t>Requirements’ formats</a:t>
            </a:r>
            <a:endParaRPr lang="en-US" sz="3200" dirty="0"/>
          </a:p>
        </p:txBody>
      </p:sp>
    </p:spTree>
    <p:extLst>
      <p:ext uri="{BB962C8B-B14F-4D97-AF65-F5344CB8AC3E}">
        <p14:creationId xmlns:p14="http://schemas.microsoft.com/office/powerpoint/2010/main" val="261721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theme/theme1.xml><?xml version="1.0" encoding="utf-8"?>
<a:theme xmlns:a="http://schemas.openxmlformats.org/drawingml/2006/main" name="Title Slides Brand Panel">
  <a:themeElements>
    <a:clrScheme name="softserve_color">
      <a:dk1>
        <a:srgbClr val="171B65"/>
      </a:dk1>
      <a:lt1>
        <a:srgbClr val="FFFFFF"/>
      </a:lt1>
      <a:dk2>
        <a:srgbClr val="171B65"/>
      </a:dk2>
      <a:lt2>
        <a:srgbClr val="00B4D5"/>
      </a:lt2>
      <a:accent1>
        <a:srgbClr val="171B65"/>
      </a:accent1>
      <a:accent2>
        <a:srgbClr val="00B4D5"/>
      </a:accent2>
      <a:accent3>
        <a:srgbClr val="FFFFFF"/>
      </a:accent3>
      <a:accent4>
        <a:srgbClr val="CBCECE"/>
      </a:accent4>
      <a:accent5>
        <a:srgbClr val="515D65"/>
      </a:accent5>
      <a:accent6>
        <a:srgbClr val="BED62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Slides with Logo">
  <a:themeElements>
    <a:clrScheme name="softserve_color">
      <a:dk1>
        <a:srgbClr val="171B65"/>
      </a:dk1>
      <a:lt1>
        <a:srgbClr val="FFFFFF"/>
      </a:lt1>
      <a:dk2>
        <a:srgbClr val="171B65"/>
      </a:dk2>
      <a:lt2>
        <a:srgbClr val="00B4D5"/>
      </a:lt2>
      <a:accent1>
        <a:srgbClr val="171B65"/>
      </a:accent1>
      <a:accent2>
        <a:srgbClr val="00B4D5"/>
      </a:accent2>
      <a:accent3>
        <a:srgbClr val="FFFFFF"/>
      </a:accent3>
      <a:accent4>
        <a:srgbClr val="CBCECE"/>
      </a:accent4>
      <a:accent5>
        <a:srgbClr val="515D65"/>
      </a:accent5>
      <a:accent6>
        <a:srgbClr val="BED62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apter Slides">
  <a:themeElements>
    <a:clrScheme name="softserve_color">
      <a:dk1>
        <a:srgbClr val="171B65"/>
      </a:dk1>
      <a:lt1>
        <a:srgbClr val="FFFFFF"/>
      </a:lt1>
      <a:dk2>
        <a:srgbClr val="171B65"/>
      </a:dk2>
      <a:lt2>
        <a:srgbClr val="00B4D5"/>
      </a:lt2>
      <a:accent1>
        <a:srgbClr val="BED62F"/>
      </a:accent1>
      <a:accent2>
        <a:srgbClr val="D66522"/>
      </a:accent2>
      <a:accent3>
        <a:srgbClr val="171B65"/>
      </a:accent3>
      <a:accent4>
        <a:srgbClr val="00B4D5"/>
      </a:accent4>
      <a:accent5>
        <a:srgbClr val="515D65"/>
      </a:accent5>
      <a:accent6>
        <a:srgbClr val="CBCECE"/>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3531</TotalTime>
  <Words>2146</Words>
  <Application>Microsoft Macintosh PowerPoint</Application>
  <PresentationFormat>Widescreen</PresentationFormat>
  <Paragraphs>206</Paragraphs>
  <Slides>15</Slides>
  <Notes>15</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15</vt:i4>
      </vt:variant>
    </vt:vector>
  </HeadingPairs>
  <TitlesOfParts>
    <vt:vector size="26" baseType="lpstr">
      <vt:lpstr>Arial</vt:lpstr>
      <vt:lpstr>Calibri</vt:lpstr>
      <vt:lpstr>Candara</vt:lpstr>
      <vt:lpstr>Segoe UI</vt:lpstr>
      <vt:lpstr>Tahoma</vt:lpstr>
      <vt:lpstr>Trebuchet MS</vt:lpstr>
      <vt:lpstr>Wingdings</vt:lpstr>
      <vt:lpstr>Title Slides Brand Panel</vt:lpstr>
      <vt:lpstr>Blank Slides with Logo</vt:lpstr>
      <vt:lpstr>Chapter Slides</vt:lpstr>
      <vt:lpstr>Office Theme</vt:lpstr>
      <vt:lpstr>Requirements</vt:lpstr>
      <vt:lpstr>Agenda</vt:lpstr>
      <vt:lpstr>PowerPoint Presentation</vt:lpstr>
      <vt:lpstr>PowerPoint Presentation</vt:lpstr>
      <vt:lpstr>PowerPoint Presentation</vt:lpstr>
      <vt:lpstr>Facts (CHAOS Reports)</vt:lpstr>
      <vt:lpstr>Reasons for project failure</vt:lpstr>
      <vt:lpstr>PowerPoint Presentation</vt:lpstr>
      <vt:lpstr>PowerPoint Presentation</vt:lpstr>
      <vt:lpstr>PowerPoint Presentation</vt:lpstr>
      <vt:lpstr>PowerPoint Presentation</vt:lpstr>
      <vt:lpstr>PowerPoint Presentation</vt:lpstr>
      <vt:lpstr>PowerPoint Presentation</vt:lpstr>
      <vt:lpstr>What is not a requirement?</vt:lpstr>
      <vt:lpstr>Cost of defect fixing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Andrew</dc:creator>
  <cp:lastModifiedBy>Lesya Klakovych</cp:lastModifiedBy>
  <cp:revision>228</cp:revision>
  <dcterms:created xsi:type="dcterms:W3CDTF">2015-09-10T13:48:25Z</dcterms:created>
  <dcterms:modified xsi:type="dcterms:W3CDTF">2019-09-03T13:11:23Z</dcterms:modified>
</cp:coreProperties>
</file>